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5"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5"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6" autoAdjust="0"/>
    <p:restoredTop sz="94660"/>
  </p:normalViewPr>
  <p:slideViewPr>
    <p:cSldViewPr snapToGrid="0">
      <p:cViewPr varScale="1">
        <p:scale>
          <a:sx n="120" d="100"/>
          <a:sy n="120" d="100"/>
        </p:scale>
        <p:origin x="120" y="2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9/6/2019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607601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96DFF08F-DC6B-4601-B491-B0F83F6DD2DA}" type="datetimeFigureOut">
              <a:rPr lang="en-US" smtClean="0"/>
              <a:pPr/>
              <a:t>9/6/2019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350937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96DFF08F-DC6B-4601-B491-B0F83F6DD2DA}" type="datetimeFigureOut">
              <a:rPr lang="en-US" smtClean="0"/>
              <a:pPr/>
              <a:t>9/6/2019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3478707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96DFF08F-DC6B-4601-B491-B0F83F6DD2DA}" type="datetimeFigureOut">
              <a:rPr lang="en-US" smtClean="0"/>
              <a:pPr/>
              <a:t>9/6/2019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18782695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96DFF08F-DC6B-4601-B491-B0F83F6DD2DA}" type="datetimeFigureOut">
              <a:rPr lang="en-US" smtClean="0"/>
              <a:pPr/>
              <a:t>9/6/2019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398512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96DFF08F-DC6B-4601-B491-B0F83F6DD2DA}" type="datetimeFigureOut">
              <a:rPr lang="en-US" smtClean="0"/>
              <a:pPr/>
              <a:t>9/6/2019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6764876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9/6/2019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19978733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9/6/2019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2654940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9/6/2019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3573058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96DFF08F-DC6B-4601-B491-B0F83F6DD2DA}" type="datetimeFigureOut">
              <a:rPr lang="en-US" smtClean="0"/>
              <a:pPr/>
              <a:t>9/6/2019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82179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9/6/2019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773454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9/6/2019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1362561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9/6/2019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1843662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9/6/2019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17946279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96DFF08F-DC6B-4601-B491-B0F83F6DD2DA}" type="datetimeFigureOut">
              <a:rPr lang="en-US" smtClean="0"/>
              <a:t>9/6/2019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1390834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dirty="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96DFF08F-DC6B-4601-B491-B0F83F6DD2DA}" type="datetimeFigureOut">
              <a:rPr lang="en-US" smtClean="0"/>
              <a:t>9/6/2019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2809866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6DFF08F-DC6B-4601-B491-B0F83F6DD2DA}" type="datetimeFigureOut">
              <a:rPr lang="en-US" smtClean="0"/>
              <a:pPr/>
              <a:t>9/6/2019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192661699"/>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 id="2147483739" r:id="rId14"/>
    <p:sldLayoutId id="2147483740" r:id="rId15"/>
    <p:sldLayoutId id="214748374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5.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3.png"/><Relationship Id="rId7"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image" Target="../media/image6.jpg"/><Relationship Id="rId5" Type="http://schemas.openxmlformats.org/officeDocument/2006/relationships/image" Target="../media/image5.png"/><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5.xml"/><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5.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a:t>Conseils sur l’achat d’équipements numériques</a:t>
            </a:r>
          </a:p>
        </p:txBody>
      </p:sp>
      <p:sp>
        <p:nvSpPr>
          <p:cNvPr id="3" name="Sous-titre 2"/>
          <p:cNvSpPr>
            <a:spLocks noGrp="1"/>
          </p:cNvSpPr>
          <p:nvPr>
            <p:ph type="subTitle" idx="1"/>
          </p:nvPr>
        </p:nvSpPr>
        <p:spPr/>
        <p:txBody>
          <a:bodyPr/>
          <a:lstStyle/>
          <a:p>
            <a:r>
              <a:rPr lang="fr-FR" dirty="0"/>
              <a:t>Forum sur le numérique de Bois-Le-Roi du jeudi 5 septembre 2019</a:t>
            </a: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67504" y="5599902"/>
            <a:ext cx="1041862" cy="1126480"/>
          </a:xfrm>
          <a:prstGeom prst="rect">
            <a:avLst/>
          </a:prstGeom>
        </p:spPr>
      </p:pic>
    </p:spTree>
    <p:extLst>
      <p:ext uri="{BB962C8B-B14F-4D97-AF65-F5344CB8AC3E}">
        <p14:creationId xmlns:p14="http://schemas.microsoft.com/office/powerpoint/2010/main" val="3626356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Les Smartphones</a:t>
            </a:r>
          </a:p>
        </p:txBody>
      </p:sp>
      <p:sp>
        <p:nvSpPr>
          <p:cNvPr id="9" name="Espace réservé du texte 8"/>
          <p:cNvSpPr>
            <a:spLocks noGrp="1"/>
          </p:cNvSpPr>
          <p:nvPr>
            <p:ph type="body" idx="1"/>
          </p:nvPr>
        </p:nvSpPr>
        <p:spPr>
          <a:xfrm>
            <a:off x="675744" y="2213614"/>
            <a:ext cx="4185623" cy="576262"/>
          </a:xfrm>
        </p:spPr>
        <p:txBody>
          <a:bodyPr anchor="ctr"/>
          <a:lstStyle/>
          <a:p>
            <a:pPr algn="ctr"/>
            <a:r>
              <a:rPr lang="fr-FR" dirty="0"/>
              <a:t>Avantages</a:t>
            </a:r>
          </a:p>
        </p:txBody>
      </p:sp>
      <p:sp>
        <p:nvSpPr>
          <p:cNvPr id="16" name="Espace réservé du contenu 15"/>
          <p:cNvSpPr>
            <a:spLocks noGrp="1"/>
          </p:cNvSpPr>
          <p:nvPr>
            <p:ph sz="half" idx="2"/>
          </p:nvPr>
        </p:nvSpPr>
        <p:spPr>
          <a:xfrm>
            <a:off x="675743" y="2853730"/>
            <a:ext cx="4185623" cy="3304117"/>
          </a:xfrm>
        </p:spPr>
        <p:txBody>
          <a:bodyPr>
            <a:normAutofit fontScale="92500" lnSpcReduction="20000"/>
          </a:bodyPr>
          <a:lstStyle/>
          <a:p>
            <a:r>
              <a:rPr lang="fr-FR" i="1" u="sng" dirty="0"/>
              <a:t>Mobilité </a:t>
            </a:r>
            <a:r>
              <a:rPr lang="fr-FR" dirty="0"/>
              <a:t>: Les smartphones sont la référence en terme de mobilité. Petits et légers, ils permettent de se connecter depuis n’importe où. </a:t>
            </a:r>
          </a:p>
          <a:p>
            <a:r>
              <a:rPr lang="fr-FR" i="1" u="sng" dirty="0"/>
              <a:t>Simplicité </a:t>
            </a:r>
            <a:r>
              <a:rPr lang="fr-FR" dirty="0"/>
              <a:t>: Les smartphones sont assez simples d’utilisation. Certains constructeurs comme « Apple » proposent des environnements balisés qui peuvent être réconfortants pour un novice</a:t>
            </a:r>
          </a:p>
          <a:p>
            <a:r>
              <a:rPr lang="fr-FR" i="1" u="sng" dirty="0"/>
              <a:t>Connectivité </a:t>
            </a:r>
            <a:r>
              <a:rPr lang="fr-FR" dirty="0"/>
              <a:t>: Les smartphones se connectent à internet via le réseau mobile ou depuis votre connexion internet au domicile.</a:t>
            </a:r>
          </a:p>
        </p:txBody>
      </p:sp>
      <p:sp>
        <p:nvSpPr>
          <p:cNvPr id="17" name="Espace réservé du texte 16"/>
          <p:cNvSpPr>
            <a:spLocks noGrp="1"/>
          </p:cNvSpPr>
          <p:nvPr>
            <p:ph type="body" sz="quarter" idx="3"/>
          </p:nvPr>
        </p:nvSpPr>
        <p:spPr>
          <a:xfrm>
            <a:off x="5088384" y="2202855"/>
            <a:ext cx="4185618" cy="576262"/>
          </a:xfrm>
        </p:spPr>
        <p:txBody>
          <a:bodyPr anchor="ctr"/>
          <a:lstStyle/>
          <a:p>
            <a:pPr algn="ctr"/>
            <a:r>
              <a:rPr lang="fr-FR" dirty="0"/>
              <a:t>Inconvénients</a:t>
            </a:r>
          </a:p>
        </p:txBody>
      </p:sp>
      <p:sp>
        <p:nvSpPr>
          <p:cNvPr id="18" name="Espace réservé du contenu 17"/>
          <p:cNvSpPr>
            <a:spLocks noGrp="1"/>
          </p:cNvSpPr>
          <p:nvPr>
            <p:ph sz="quarter" idx="4"/>
          </p:nvPr>
        </p:nvSpPr>
        <p:spPr>
          <a:xfrm>
            <a:off x="5088384" y="2853730"/>
            <a:ext cx="4185617" cy="3304117"/>
          </a:xfrm>
        </p:spPr>
        <p:txBody>
          <a:bodyPr>
            <a:normAutofit fontScale="85000" lnSpcReduction="20000"/>
          </a:bodyPr>
          <a:lstStyle/>
          <a:p>
            <a:r>
              <a:rPr lang="fr-FR" i="1" u="sng" dirty="0"/>
              <a:t>Evolutivité</a:t>
            </a:r>
            <a:r>
              <a:rPr lang="fr-FR" dirty="0"/>
              <a:t> : Les smartphones à l’instar des tablettes ne sont pas évolutifs. Il n’est pas possible d’augmenter leur puissance ou bien leur stockage (possible sur certains modèles). Par ailleurs, l’obsolescence des smartphones est rapide (moins de 3 ans).</a:t>
            </a:r>
          </a:p>
          <a:p>
            <a:r>
              <a:rPr lang="fr-FR" i="1" u="sng" dirty="0"/>
              <a:t>Accessibilité </a:t>
            </a:r>
            <a:r>
              <a:rPr lang="fr-FR" dirty="0"/>
              <a:t>: Bien que tous les smartphones proposent des services d’accessibilité (Assistant vocal, loupe grossissante, couleurs accentuées… ils restent des équipement avec des petits écrans. Par ailleurs, quand il s’agit d’écrire du texte de plusieurs lignes, les claviers sont petits et n’offrent aucun confort).</a:t>
            </a:r>
          </a:p>
        </p:txBody>
      </p:sp>
      <p:sp>
        <p:nvSpPr>
          <p:cNvPr id="12" name="ZoneTexte 11"/>
          <p:cNvSpPr txBox="1"/>
          <p:nvPr/>
        </p:nvSpPr>
        <p:spPr>
          <a:xfrm>
            <a:off x="675745" y="1270000"/>
            <a:ext cx="8993139" cy="923330"/>
          </a:xfrm>
          <a:prstGeom prst="rect">
            <a:avLst/>
          </a:prstGeom>
          <a:noFill/>
        </p:spPr>
        <p:txBody>
          <a:bodyPr wrap="square" rtlCol="0">
            <a:spAutoFit/>
          </a:bodyPr>
          <a:lstStyle/>
          <a:p>
            <a:r>
              <a:rPr lang="fr-FR" b="1" dirty="0"/>
              <a:t>Le smartphone ou téléphone intelligent est devenu l’équipement numérique de référence. En effet, désormais la plus grande partie des connexions à internet se font depuis un téléphone.</a:t>
            </a:r>
          </a:p>
        </p:txBody>
      </p:sp>
      <p:pic>
        <p:nvPicPr>
          <p:cNvPr id="15" name="Imag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67504" y="5599902"/>
            <a:ext cx="1041862" cy="1126480"/>
          </a:xfrm>
          <a:prstGeom prst="rect">
            <a:avLst/>
          </a:prstGeom>
        </p:spPr>
      </p:pic>
      <p:pic>
        <p:nvPicPr>
          <p:cNvPr id="10" name="Imag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19602" y="2146630"/>
            <a:ext cx="643246" cy="643246"/>
          </a:xfrm>
          <a:prstGeom prst="rect">
            <a:avLst/>
          </a:prstGeom>
        </p:spPr>
      </p:pic>
      <p:pic>
        <p:nvPicPr>
          <p:cNvPr id="11" name="Imag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80193" y="2213614"/>
            <a:ext cx="405324" cy="466934"/>
          </a:xfrm>
          <a:prstGeom prst="rect">
            <a:avLst/>
          </a:prstGeom>
        </p:spPr>
      </p:pic>
    </p:spTree>
    <p:extLst>
      <p:ext uri="{BB962C8B-B14F-4D97-AF65-F5344CB8AC3E}">
        <p14:creationId xmlns:p14="http://schemas.microsoft.com/office/powerpoint/2010/main" val="1842424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9">
                                            <p:txEl>
                                              <p:pRg st="0" end="0"/>
                                            </p:txEl>
                                          </p:spTgt>
                                        </p:tgtEl>
                                        <p:attrNameLst>
                                          <p:attrName>style.visibility</p:attrName>
                                        </p:attrNameLst>
                                      </p:cBhvr>
                                      <p:to>
                                        <p:strVal val="visible"/>
                                      </p:to>
                                    </p:set>
                                    <p:anim calcmode="lin" valueType="num">
                                      <p:cBhvr>
                                        <p:cTn id="14" dur="500" fill="hold"/>
                                        <p:tgtEl>
                                          <p:spTgt spid="9">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9">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9">
                                            <p:txEl>
                                              <p:pRg st="0" end="0"/>
                                            </p:txEl>
                                          </p:spTgt>
                                        </p:tgtEl>
                                      </p:cBhvr>
                                    </p:animEffect>
                                  </p:childTnLst>
                                </p:cTn>
                              </p:par>
                              <p:par>
                                <p:cTn id="17" presetID="53" presetClass="entr" presetSubtype="16" fill="hold" grpId="0" nodeType="withEffect">
                                  <p:stCondLst>
                                    <p:cond delay="0"/>
                                  </p:stCondLst>
                                  <p:childTnLst>
                                    <p:set>
                                      <p:cBhvr>
                                        <p:cTn id="18" dur="1" fill="hold">
                                          <p:stCondLst>
                                            <p:cond delay="0"/>
                                          </p:stCondLst>
                                        </p:cTn>
                                        <p:tgtEl>
                                          <p:spTgt spid="16">
                                            <p:txEl>
                                              <p:pRg st="0" end="0"/>
                                            </p:txEl>
                                          </p:spTgt>
                                        </p:tgtEl>
                                        <p:attrNameLst>
                                          <p:attrName>style.visibility</p:attrName>
                                        </p:attrNameLst>
                                      </p:cBhvr>
                                      <p:to>
                                        <p:strVal val="visible"/>
                                      </p:to>
                                    </p:set>
                                    <p:anim calcmode="lin" valueType="num">
                                      <p:cBhvr>
                                        <p:cTn id="19" dur="500" fill="hold"/>
                                        <p:tgtEl>
                                          <p:spTgt spid="16">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16">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16">
                                            <p:txEl>
                                              <p:pRg st="0" end="0"/>
                                            </p:txEl>
                                          </p:spTgt>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16">
                                            <p:txEl>
                                              <p:pRg st="1" end="1"/>
                                            </p:txEl>
                                          </p:spTgt>
                                        </p:tgtEl>
                                        <p:attrNameLst>
                                          <p:attrName>style.visibility</p:attrName>
                                        </p:attrNameLst>
                                      </p:cBhvr>
                                      <p:to>
                                        <p:strVal val="visible"/>
                                      </p:to>
                                    </p:set>
                                    <p:anim calcmode="lin" valueType="num">
                                      <p:cBhvr>
                                        <p:cTn id="24" dur="500" fill="hold"/>
                                        <p:tgtEl>
                                          <p:spTgt spid="16">
                                            <p:txEl>
                                              <p:pRg st="1" end="1"/>
                                            </p:txEl>
                                          </p:spTgt>
                                        </p:tgtEl>
                                        <p:attrNameLst>
                                          <p:attrName>ppt_w</p:attrName>
                                        </p:attrNameLst>
                                      </p:cBhvr>
                                      <p:tavLst>
                                        <p:tav tm="0">
                                          <p:val>
                                            <p:fltVal val="0"/>
                                          </p:val>
                                        </p:tav>
                                        <p:tav tm="100000">
                                          <p:val>
                                            <p:strVal val="#ppt_w"/>
                                          </p:val>
                                        </p:tav>
                                      </p:tavLst>
                                    </p:anim>
                                    <p:anim calcmode="lin" valueType="num">
                                      <p:cBhvr>
                                        <p:cTn id="25" dur="500" fill="hold"/>
                                        <p:tgtEl>
                                          <p:spTgt spid="16">
                                            <p:txEl>
                                              <p:pRg st="1" end="1"/>
                                            </p:txEl>
                                          </p:spTgt>
                                        </p:tgtEl>
                                        <p:attrNameLst>
                                          <p:attrName>ppt_h</p:attrName>
                                        </p:attrNameLst>
                                      </p:cBhvr>
                                      <p:tavLst>
                                        <p:tav tm="0">
                                          <p:val>
                                            <p:fltVal val="0"/>
                                          </p:val>
                                        </p:tav>
                                        <p:tav tm="100000">
                                          <p:val>
                                            <p:strVal val="#ppt_h"/>
                                          </p:val>
                                        </p:tav>
                                      </p:tavLst>
                                    </p:anim>
                                    <p:animEffect transition="in" filter="fade">
                                      <p:cBhvr>
                                        <p:cTn id="26" dur="500"/>
                                        <p:tgtEl>
                                          <p:spTgt spid="16">
                                            <p:txEl>
                                              <p:pRg st="1" end="1"/>
                                            </p:txEl>
                                          </p:spTgt>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16">
                                            <p:txEl>
                                              <p:pRg st="2" end="2"/>
                                            </p:txEl>
                                          </p:spTgt>
                                        </p:tgtEl>
                                        <p:attrNameLst>
                                          <p:attrName>style.visibility</p:attrName>
                                        </p:attrNameLst>
                                      </p:cBhvr>
                                      <p:to>
                                        <p:strVal val="visible"/>
                                      </p:to>
                                    </p:set>
                                    <p:anim calcmode="lin" valueType="num">
                                      <p:cBhvr>
                                        <p:cTn id="29" dur="500" fill="hold"/>
                                        <p:tgtEl>
                                          <p:spTgt spid="16">
                                            <p:txEl>
                                              <p:pRg st="2" end="2"/>
                                            </p:txEl>
                                          </p:spTgt>
                                        </p:tgtEl>
                                        <p:attrNameLst>
                                          <p:attrName>ppt_w</p:attrName>
                                        </p:attrNameLst>
                                      </p:cBhvr>
                                      <p:tavLst>
                                        <p:tav tm="0">
                                          <p:val>
                                            <p:fltVal val="0"/>
                                          </p:val>
                                        </p:tav>
                                        <p:tav tm="100000">
                                          <p:val>
                                            <p:strVal val="#ppt_w"/>
                                          </p:val>
                                        </p:tav>
                                      </p:tavLst>
                                    </p:anim>
                                    <p:anim calcmode="lin" valueType="num">
                                      <p:cBhvr>
                                        <p:cTn id="30" dur="500" fill="hold"/>
                                        <p:tgtEl>
                                          <p:spTgt spid="16">
                                            <p:txEl>
                                              <p:pRg st="2" end="2"/>
                                            </p:txEl>
                                          </p:spTgt>
                                        </p:tgtEl>
                                        <p:attrNameLst>
                                          <p:attrName>ppt_h</p:attrName>
                                        </p:attrNameLst>
                                      </p:cBhvr>
                                      <p:tavLst>
                                        <p:tav tm="0">
                                          <p:val>
                                            <p:fltVal val="0"/>
                                          </p:val>
                                        </p:tav>
                                        <p:tav tm="100000">
                                          <p:val>
                                            <p:strVal val="#ppt_h"/>
                                          </p:val>
                                        </p:tav>
                                      </p:tavLst>
                                    </p:anim>
                                    <p:animEffect transition="in" filter="fade">
                                      <p:cBhvr>
                                        <p:cTn id="31" dur="500"/>
                                        <p:tgtEl>
                                          <p:spTgt spid="16">
                                            <p:txEl>
                                              <p:pRg st="2" end="2"/>
                                            </p:txEl>
                                          </p:spTgt>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17">
                                            <p:txEl>
                                              <p:pRg st="0" end="0"/>
                                            </p:txEl>
                                          </p:spTgt>
                                        </p:tgtEl>
                                        <p:attrNameLst>
                                          <p:attrName>style.visibility</p:attrName>
                                        </p:attrNameLst>
                                      </p:cBhvr>
                                      <p:to>
                                        <p:strVal val="visible"/>
                                      </p:to>
                                    </p:set>
                                    <p:anim calcmode="lin" valueType="num">
                                      <p:cBhvr>
                                        <p:cTn id="34" dur="500" fill="hold"/>
                                        <p:tgtEl>
                                          <p:spTgt spid="17">
                                            <p:txEl>
                                              <p:pRg st="0" end="0"/>
                                            </p:txEl>
                                          </p:spTgt>
                                        </p:tgtEl>
                                        <p:attrNameLst>
                                          <p:attrName>ppt_w</p:attrName>
                                        </p:attrNameLst>
                                      </p:cBhvr>
                                      <p:tavLst>
                                        <p:tav tm="0">
                                          <p:val>
                                            <p:fltVal val="0"/>
                                          </p:val>
                                        </p:tav>
                                        <p:tav tm="100000">
                                          <p:val>
                                            <p:strVal val="#ppt_w"/>
                                          </p:val>
                                        </p:tav>
                                      </p:tavLst>
                                    </p:anim>
                                    <p:anim calcmode="lin" valueType="num">
                                      <p:cBhvr>
                                        <p:cTn id="35" dur="500" fill="hold"/>
                                        <p:tgtEl>
                                          <p:spTgt spid="17">
                                            <p:txEl>
                                              <p:pRg st="0" end="0"/>
                                            </p:txEl>
                                          </p:spTgt>
                                        </p:tgtEl>
                                        <p:attrNameLst>
                                          <p:attrName>ppt_h</p:attrName>
                                        </p:attrNameLst>
                                      </p:cBhvr>
                                      <p:tavLst>
                                        <p:tav tm="0">
                                          <p:val>
                                            <p:fltVal val="0"/>
                                          </p:val>
                                        </p:tav>
                                        <p:tav tm="100000">
                                          <p:val>
                                            <p:strVal val="#ppt_h"/>
                                          </p:val>
                                        </p:tav>
                                      </p:tavLst>
                                    </p:anim>
                                    <p:animEffect transition="in" filter="fade">
                                      <p:cBhvr>
                                        <p:cTn id="36" dur="500"/>
                                        <p:tgtEl>
                                          <p:spTgt spid="17">
                                            <p:txEl>
                                              <p:pRg st="0" end="0"/>
                                            </p:txEl>
                                          </p:spTgt>
                                        </p:tgtEl>
                                      </p:cBhvr>
                                    </p:animEffect>
                                  </p:childTnLst>
                                </p:cTn>
                              </p:par>
                              <p:par>
                                <p:cTn id="37" presetID="53" presetClass="entr" presetSubtype="16" fill="hold" grpId="0" nodeType="withEffect">
                                  <p:stCondLst>
                                    <p:cond delay="0"/>
                                  </p:stCondLst>
                                  <p:childTnLst>
                                    <p:set>
                                      <p:cBhvr>
                                        <p:cTn id="38" dur="1" fill="hold">
                                          <p:stCondLst>
                                            <p:cond delay="0"/>
                                          </p:stCondLst>
                                        </p:cTn>
                                        <p:tgtEl>
                                          <p:spTgt spid="18">
                                            <p:txEl>
                                              <p:pRg st="0" end="0"/>
                                            </p:txEl>
                                          </p:spTgt>
                                        </p:tgtEl>
                                        <p:attrNameLst>
                                          <p:attrName>style.visibility</p:attrName>
                                        </p:attrNameLst>
                                      </p:cBhvr>
                                      <p:to>
                                        <p:strVal val="visible"/>
                                      </p:to>
                                    </p:set>
                                    <p:anim calcmode="lin" valueType="num">
                                      <p:cBhvr>
                                        <p:cTn id="39" dur="500" fill="hold"/>
                                        <p:tgtEl>
                                          <p:spTgt spid="18">
                                            <p:txEl>
                                              <p:pRg st="0" end="0"/>
                                            </p:txEl>
                                          </p:spTgt>
                                        </p:tgtEl>
                                        <p:attrNameLst>
                                          <p:attrName>ppt_w</p:attrName>
                                        </p:attrNameLst>
                                      </p:cBhvr>
                                      <p:tavLst>
                                        <p:tav tm="0">
                                          <p:val>
                                            <p:fltVal val="0"/>
                                          </p:val>
                                        </p:tav>
                                        <p:tav tm="100000">
                                          <p:val>
                                            <p:strVal val="#ppt_w"/>
                                          </p:val>
                                        </p:tav>
                                      </p:tavLst>
                                    </p:anim>
                                    <p:anim calcmode="lin" valueType="num">
                                      <p:cBhvr>
                                        <p:cTn id="40" dur="500" fill="hold"/>
                                        <p:tgtEl>
                                          <p:spTgt spid="18">
                                            <p:txEl>
                                              <p:pRg st="0" end="0"/>
                                            </p:txEl>
                                          </p:spTgt>
                                        </p:tgtEl>
                                        <p:attrNameLst>
                                          <p:attrName>ppt_h</p:attrName>
                                        </p:attrNameLst>
                                      </p:cBhvr>
                                      <p:tavLst>
                                        <p:tav tm="0">
                                          <p:val>
                                            <p:fltVal val="0"/>
                                          </p:val>
                                        </p:tav>
                                        <p:tav tm="100000">
                                          <p:val>
                                            <p:strVal val="#ppt_h"/>
                                          </p:val>
                                        </p:tav>
                                      </p:tavLst>
                                    </p:anim>
                                    <p:animEffect transition="in" filter="fade">
                                      <p:cBhvr>
                                        <p:cTn id="41" dur="500"/>
                                        <p:tgtEl>
                                          <p:spTgt spid="18">
                                            <p:txEl>
                                              <p:pRg st="0" end="0"/>
                                            </p:txEl>
                                          </p:spTgt>
                                        </p:tgtEl>
                                      </p:cBhvr>
                                    </p:animEffect>
                                  </p:childTnLst>
                                </p:cTn>
                              </p:par>
                              <p:par>
                                <p:cTn id="42" presetID="53" presetClass="entr" presetSubtype="16" fill="hold" grpId="0" nodeType="withEffect">
                                  <p:stCondLst>
                                    <p:cond delay="0"/>
                                  </p:stCondLst>
                                  <p:childTnLst>
                                    <p:set>
                                      <p:cBhvr>
                                        <p:cTn id="43" dur="1" fill="hold">
                                          <p:stCondLst>
                                            <p:cond delay="0"/>
                                          </p:stCondLst>
                                        </p:cTn>
                                        <p:tgtEl>
                                          <p:spTgt spid="18">
                                            <p:txEl>
                                              <p:pRg st="1" end="1"/>
                                            </p:txEl>
                                          </p:spTgt>
                                        </p:tgtEl>
                                        <p:attrNameLst>
                                          <p:attrName>style.visibility</p:attrName>
                                        </p:attrNameLst>
                                      </p:cBhvr>
                                      <p:to>
                                        <p:strVal val="visible"/>
                                      </p:to>
                                    </p:set>
                                    <p:anim calcmode="lin" valueType="num">
                                      <p:cBhvr>
                                        <p:cTn id="44" dur="500" fill="hold"/>
                                        <p:tgtEl>
                                          <p:spTgt spid="18">
                                            <p:txEl>
                                              <p:pRg st="1" end="1"/>
                                            </p:txEl>
                                          </p:spTgt>
                                        </p:tgtEl>
                                        <p:attrNameLst>
                                          <p:attrName>ppt_w</p:attrName>
                                        </p:attrNameLst>
                                      </p:cBhvr>
                                      <p:tavLst>
                                        <p:tav tm="0">
                                          <p:val>
                                            <p:fltVal val="0"/>
                                          </p:val>
                                        </p:tav>
                                        <p:tav tm="100000">
                                          <p:val>
                                            <p:strVal val="#ppt_w"/>
                                          </p:val>
                                        </p:tav>
                                      </p:tavLst>
                                    </p:anim>
                                    <p:anim calcmode="lin" valueType="num">
                                      <p:cBhvr>
                                        <p:cTn id="45" dur="500" fill="hold"/>
                                        <p:tgtEl>
                                          <p:spTgt spid="18">
                                            <p:txEl>
                                              <p:pRg st="1" end="1"/>
                                            </p:txEl>
                                          </p:spTgt>
                                        </p:tgtEl>
                                        <p:attrNameLst>
                                          <p:attrName>ppt_h</p:attrName>
                                        </p:attrNameLst>
                                      </p:cBhvr>
                                      <p:tavLst>
                                        <p:tav tm="0">
                                          <p:val>
                                            <p:fltVal val="0"/>
                                          </p:val>
                                        </p:tav>
                                        <p:tav tm="100000">
                                          <p:val>
                                            <p:strVal val="#ppt_h"/>
                                          </p:val>
                                        </p:tav>
                                      </p:tavLst>
                                    </p:anim>
                                    <p:animEffect transition="in" filter="fade">
                                      <p:cBhvr>
                                        <p:cTn id="46" dur="500"/>
                                        <p:tgtEl>
                                          <p:spTgt spid="18">
                                            <p:txEl>
                                              <p:pRg st="1" end="1"/>
                                            </p:txEl>
                                          </p:spTgt>
                                        </p:tgtEl>
                                      </p:cBhvr>
                                    </p:animEffect>
                                  </p:childTnLst>
                                </p:cTn>
                              </p:par>
                              <p:par>
                                <p:cTn id="47" presetID="53" presetClass="entr" presetSubtype="16" fill="hold" nodeType="withEffect">
                                  <p:stCondLst>
                                    <p:cond delay="0"/>
                                  </p:stCondLst>
                                  <p:childTnLst>
                                    <p:set>
                                      <p:cBhvr>
                                        <p:cTn id="48" dur="1" fill="hold">
                                          <p:stCondLst>
                                            <p:cond delay="0"/>
                                          </p:stCondLst>
                                        </p:cTn>
                                        <p:tgtEl>
                                          <p:spTgt spid="10"/>
                                        </p:tgtEl>
                                        <p:attrNameLst>
                                          <p:attrName>style.visibility</p:attrName>
                                        </p:attrNameLst>
                                      </p:cBhvr>
                                      <p:to>
                                        <p:strVal val="visible"/>
                                      </p:to>
                                    </p:set>
                                    <p:anim calcmode="lin" valueType="num">
                                      <p:cBhvr>
                                        <p:cTn id="49" dur="500" fill="hold"/>
                                        <p:tgtEl>
                                          <p:spTgt spid="10"/>
                                        </p:tgtEl>
                                        <p:attrNameLst>
                                          <p:attrName>ppt_w</p:attrName>
                                        </p:attrNameLst>
                                      </p:cBhvr>
                                      <p:tavLst>
                                        <p:tav tm="0">
                                          <p:val>
                                            <p:fltVal val="0"/>
                                          </p:val>
                                        </p:tav>
                                        <p:tav tm="100000">
                                          <p:val>
                                            <p:strVal val="#ppt_w"/>
                                          </p:val>
                                        </p:tav>
                                      </p:tavLst>
                                    </p:anim>
                                    <p:anim calcmode="lin" valueType="num">
                                      <p:cBhvr>
                                        <p:cTn id="50" dur="500" fill="hold"/>
                                        <p:tgtEl>
                                          <p:spTgt spid="10"/>
                                        </p:tgtEl>
                                        <p:attrNameLst>
                                          <p:attrName>ppt_h</p:attrName>
                                        </p:attrNameLst>
                                      </p:cBhvr>
                                      <p:tavLst>
                                        <p:tav tm="0">
                                          <p:val>
                                            <p:fltVal val="0"/>
                                          </p:val>
                                        </p:tav>
                                        <p:tav tm="100000">
                                          <p:val>
                                            <p:strVal val="#ppt_h"/>
                                          </p:val>
                                        </p:tav>
                                      </p:tavLst>
                                    </p:anim>
                                    <p:animEffect transition="in" filter="fade">
                                      <p:cBhvr>
                                        <p:cTn id="51" dur="500"/>
                                        <p:tgtEl>
                                          <p:spTgt spid="10"/>
                                        </p:tgtEl>
                                      </p:cBhvr>
                                    </p:animEffect>
                                  </p:childTnLst>
                                </p:cTn>
                              </p:par>
                              <p:par>
                                <p:cTn id="52" presetID="53" presetClass="entr" presetSubtype="16" fill="hold" nodeType="withEffect">
                                  <p:stCondLst>
                                    <p:cond delay="0"/>
                                  </p:stCondLst>
                                  <p:childTnLst>
                                    <p:set>
                                      <p:cBhvr>
                                        <p:cTn id="53" dur="1" fill="hold">
                                          <p:stCondLst>
                                            <p:cond delay="0"/>
                                          </p:stCondLst>
                                        </p:cTn>
                                        <p:tgtEl>
                                          <p:spTgt spid="11"/>
                                        </p:tgtEl>
                                        <p:attrNameLst>
                                          <p:attrName>style.visibility</p:attrName>
                                        </p:attrNameLst>
                                      </p:cBhvr>
                                      <p:to>
                                        <p:strVal val="visible"/>
                                      </p:to>
                                    </p:set>
                                    <p:anim calcmode="lin" valueType="num">
                                      <p:cBhvr>
                                        <p:cTn id="54" dur="500" fill="hold"/>
                                        <p:tgtEl>
                                          <p:spTgt spid="11"/>
                                        </p:tgtEl>
                                        <p:attrNameLst>
                                          <p:attrName>ppt_w</p:attrName>
                                        </p:attrNameLst>
                                      </p:cBhvr>
                                      <p:tavLst>
                                        <p:tav tm="0">
                                          <p:val>
                                            <p:fltVal val="0"/>
                                          </p:val>
                                        </p:tav>
                                        <p:tav tm="100000">
                                          <p:val>
                                            <p:strVal val="#ppt_w"/>
                                          </p:val>
                                        </p:tav>
                                      </p:tavLst>
                                    </p:anim>
                                    <p:anim calcmode="lin" valueType="num">
                                      <p:cBhvr>
                                        <p:cTn id="55" dur="500" fill="hold"/>
                                        <p:tgtEl>
                                          <p:spTgt spid="11"/>
                                        </p:tgtEl>
                                        <p:attrNameLst>
                                          <p:attrName>ppt_h</p:attrName>
                                        </p:attrNameLst>
                                      </p:cBhvr>
                                      <p:tavLst>
                                        <p:tav tm="0">
                                          <p:val>
                                            <p:fltVal val="0"/>
                                          </p:val>
                                        </p:tav>
                                        <p:tav tm="100000">
                                          <p:val>
                                            <p:strVal val="#ppt_h"/>
                                          </p:val>
                                        </p:tav>
                                      </p:tavLst>
                                    </p:anim>
                                    <p:animEffect transition="in" filter="fade">
                                      <p:cBhvr>
                                        <p:cTn id="5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P spid="16" grpId="0" build="p"/>
      <p:bldP spid="17" grpId="0" build="p"/>
      <p:bldP spid="18" grpId="0" build="p"/>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Les smartphones: Les prix / les marques</a:t>
            </a:r>
          </a:p>
        </p:txBody>
      </p:sp>
      <p:sp>
        <p:nvSpPr>
          <p:cNvPr id="12" name="ZoneTexte 11"/>
          <p:cNvSpPr txBox="1"/>
          <p:nvPr/>
        </p:nvSpPr>
        <p:spPr>
          <a:xfrm>
            <a:off x="675745" y="1270000"/>
            <a:ext cx="8993139" cy="646331"/>
          </a:xfrm>
          <a:prstGeom prst="rect">
            <a:avLst/>
          </a:prstGeom>
          <a:noFill/>
        </p:spPr>
        <p:txBody>
          <a:bodyPr wrap="square" rtlCol="0">
            <a:spAutoFit/>
          </a:bodyPr>
          <a:lstStyle/>
          <a:p>
            <a:r>
              <a:rPr lang="fr-FR" b="1" dirty="0"/>
              <a:t>Le marché des smartphones est gigantesque ! Il en existe de toutes sortes à tous les prix.</a:t>
            </a:r>
          </a:p>
        </p:txBody>
      </p:sp>
      <p:pic>
        <p:nvPicPr>
          <p:cNvPr id="15" name="Imag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67504" y="5599902"/>
            <a:ext cx="1041862" cy="1126480"/>
          </a:xfrm>
          <a:prstGeom prst="rect">
            <a:avLst/>
          </a:prstGeom>
        </p:spPr>
      </p:pic>
      <p:sp>
        <p:nvSpPr>
          <p:cNvPr id="6" name="ZoneTexte 5"/>
          <p:cNvSpPr txBox="1"/>
          <p:nvPr/>
        </p:nvSpPr>
        <p:spPr>
          <a:xfrm>
            <a:off x="675745" y="2233354"/>
            <a:ext cx="8800407" cy="4031873"/>
          </a:xfrm>
          <a:prstGeom prst="rect">
            <a:avLst/>
          </a:prstGeom>
          <a:noFill/>
        </p:spPr>
        <p:txBody>
          <a:bodyPr wrap="square" rtlCol="0">
            <a:spAutoFit/>
          </a:bodyPr>
          <a:lstStyle/>
          <a:p>
            <a:r>
              <a:rPr lang="fr-FR" sz="1600" b="1" i="1" u="sng" dirty="0"/>
              <a:t>Puissance</a:t>
            </a:r>
            <a:r>
              <a:rPr lang="fr-FR" sz="1600" dirty="0"/>
              <a:t>: Les smartphones sont tous équipés avec les mêmes puces. Globalement, plus les prix sont élevés, plus la puissance le sera. En général les smartphones de milieu de gamme permettent un usage polyvalent qui correspond aux besoins les plus généraux.</a:t>
            </a:r>
          </a:p>
          <a:p>
            <a:endParaRPr lang="fr-FR" sz="1600" dirty="0"/>
          </a:p>
          <a:p>
            <a:r>
              <a:rPr lang="fr-FR" sz="1600" b="1" i="1" u="sng" dirty="0"/>
              <a:t>Stockage</a:t>
            </a:r>
            <a:r>
              <a:rPr lang="fr-FR" sz="1600" dirty="0"/>
              <a:t> : C’est un critère de sélection important sur un smartphone. C’est aussi un élément déterminant du prix. Les capacités de stockage varient entre 32Go à plus de 250Go. Comme pour les ordinateurs, plus vous utiliserez des fonctions comme la vidéo et la photo, plus votre besoin de stockage sera grand. Je déconseille les smartphones avec 32Go dont la capacité de stockage est trop faible (moins de 20Go avec le système d’exploitation).</a:t>
            </a:r>
          </a:p>
          <a:p>
            <a:r>
              <a:rPr lang="fr-FR" sz="1600" dirty="0"/>
              <a:t>Certains smartphones permettent d’augmenter la capacité de stockage par carte mémoire. Si vous avez un gros besoin de stockage, cela peut être intéressant car le stockage de la carte mémoire coute moins cher que le disque dur natif du téléphone. </a:t>
            </a:r>
          </a:p>
          <a:p>
            <a:endParaRPr lang="fr-FR" sz="1600" dirty="0"/>
          </a:p>
          <a:p>
            <a:r>
              <a:rPr lang="fr-FR" sz="1600" b="1" u="sng" dirty="0"/>
              <a:t>Connectivité</a:t>
            </a:r>
            <a:r>
              <a:rPr lang="fr-FR" sz="1600" dirty="0"/>
              <a:t> : Par défaut, tous les smartphones sont équipés de Wifi et d’un accès internet mobile (attention au coût de l’opérateur télécom qui vient en plus). Ils sont également tous équipés de caméra, haut-parleur et micro. De la qualité de ces derniers dépendra le prix.</a:t>
            </a:r>
          </a:p>
        </p:txBody>
      </p:sp>
    </p:spTree>
    <p:extLst>
      <p:ext uri="{BB962C8B-B14F-4D97-AF65-F5344CB8AC3E}">
        <p14:creationId xmlns:p14="http://schemas.microsoft.com/office/powerpoint/2010/main" val="2146973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Les smartphones: Les prix / les marques</a:t>
            </a:r>
          </a:p>
        </p:txBody>
      </p:sp>
      <p:sp>
        <p:nvSpPr>
          <p:cNvPr id="12" name="ZoneTexte 11"/>
          <p:cNvSpPr txBox="1"/>
          <p:nvPr/>
        </p:nvSpPr>
        <p:spPr>
          <a:xfrm>
            <a:off x="675745" y="1270000"/>
            <a:ext cx="8993139" cy="369332"/>
          </a:xfrm>
          <a:prstGeom prst="rect">
            <a:avLst/>
          </a:prstGeom>
          <a:noFill/>
        </p:spPr>
        <p:txBody>
          <a:bodyPr wrap="square" rtlCol="0">
            <a:spAutoFit/>
          </a:bodyPr>
          <a:lstStyle/>
          <a:p>
            <a:r>
              <a:rPr lang="fr-FR" b="1" dirty="0"/>
              <a:t>Quelques conseils supplémentaires …</a:t>
            </a:r>
          </a:p>
        </p:txBody>
      </p:sp>
      <p:pic>
        <p:nvPicPr>
          <p:cNvPr id="15" name="Imag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67504" y="5599902"/>
            <a:ext cx="1041862" cy="1126480"/>
          </a:xfrm>
          <a:prstGeom prst="rect">
            <a:avLst/>
          </a:prstGeom>
        </p:spPr>
      </p:pic>
      <p:sp>
        <p:nvSpPr>
          <p:cNvPr id="6" name="ZoneTexte 5"/>
          <p:cNvSpPr txBox="1"/>
          <p:nvPr/>
        </p:nvSpPr>
        <p:spPr>
          <a:xfrm>
            <a:off x="675745" y="1930400"/>
            <a:ext cx="8800407" cy="2585323"/>
          </a:xfrm>
          <a:prstGeom prst="rect">
            <a:avLst/>
          </a:prstGeom>
          <a:noFill/>
        </p:spPr>
        <p:txBody>
          <a:bodyPr wrap="square" rtlCol="0">
            <a:spAutoFit/>
          </a:bodyPr>
          <a:lstStyle/>
          <a:p>
            <a:r>
              <a:rPr lang="fr-FR" dirty="0"/>
              <a:t>Préférer l’achat de marques de constructeurs connus comme Apple, Samsung, Huawei, Oneplus, XiaoMi, LG.</a:t>
            </a:r>
          </a:p>
          <a:p>
            <a:endParaRPr lang="fr-FR" dirty="0"/>
          </a:p>
          <a:p>
            <a:pPr marL="285750" indent="-285750">
              <a:buFont typeface="Arial" panose="020B0604020202020204" pitchFamily="34" charset="0"/>
              <a:buChar char="•"/>
            </a:pPr>
            <a:r>
              <a:rPr lang="fr-FR" dirty="0"/>
              <a:t>Il existe sur internet énormément de comparatifs et de tests. En fonction du modèle qui vous intéresse, vous trouverez facilement des tests complets expliquant les qualités et les faiblesses des modèles. Des sites comme « les numériques », « </a:t>
            </a:r>
            <a:r>
              <a:rPr lang="fr-FR" dirty="0" err="1"/>
              <a:t>Frandroid</a:t>
            </a:r>
            <a:r>
              <a:rPr lang="fr-FR" dirty="0"/>
              <a:t> » ou « 01net » » sont d’excellentes références.</a:t>
            </a:r>
          </a:p>
          <a:p>
            <a:pPr marL="285750" indent="-285750">
              <a:buFont typeface="Arial" panose="020B0604020202020204" pitchFamily="34" charset="0"/>
              <a:buChar char="•"/>
            </a:pPr>
            <a:r>
              <a:rPr lang="fr-FR" dirty="0"/>
              <a:t>Les prix oscillent entre 350€ et plus de 1000€ pour les modèles haut de gamme de chez Apple (IPhone)</a:t>
            </a:r>
          </a:p>
        </p:txBody>
      </p:sp>
    </p:spTree>
    <p:extLst>
      <p:ext uri="{BB962C8B-B14F-4D97-AF65-F5344CB8AC3E}">
        <p14:creationId xmlns:p14="http://schemas.microsoft.com/office/powerpoint/2010/main" val="18266377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Focus sur les magasins d’applications</a:t>
            </a:r>
          </a:p>
        </p:txBody>
      </p:sp>
      <p:pic>
        <p:nvPicPr>
          <p:cNvPr id="15" name="Imag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67504" y="5599902"/>
            <a:ext cx="1041862" cy="1126480"/>
          </a:xfrm>
          <a:prstGeom prst="rect">
            <a:avLst/>
          </a:prstGeom>
        </p:spPr>
      </p:pic>
      <p:sp>
        <p:nvSpPr>
          <p:cNvPr id="7" name="ZoneTexte 6"/>
          <p:cNvSpPr txBox="1"/>
          <p:nvPr/>
        </p:nvSpPr>
        <p:spPr>
          <a:xfrm>
            <a:off x="677334" y="1330235"/>
            <a:ext cx="8993139" cy="1200329"/>
          </a:xfrm>
          <a:prstGeom prst="rect">
            <a:avLst/>
          </a:prstGeom>
          <a:noFill/>
        </p:spPr>
        <p:txBody>
          <a:bodyPr wrap="square" rtlCol="0">
            <a:spAutoFit/>
          </a:bodyPr>
          <a:lstStyle/>
          <a:p>
            <a:r>
              <a:rPr lang="fr-FR" b="1" dirty="0"/>
              <a:t>Les magasins d’applications sont essentiels pour les smartphones et les tablettes. Vous y trouverez les applications et les jeux qui vous permettront d’ajouter des fonctions à vos équipements. (achats en ligne, téléservices, gestion des photos/vidéos, etc…)</a:t>
            </a:r>
          </a:p>
        </p:txBody>
      </p:sp>
      <p:sp>
        <p:nvSpPr>
          <p:cNvPr id="8" name="ZoneTexte 7"/>
          <p:cNvSpPr txBox="1"/>
          <p:nvPr/>
        </p:nvSpPr>
        <p:spPr>
          <a:xfrm>
            <a:off x="677334" y="2773681"/>
            <a:ext cx="8800407" cy="3139321"/>
          </a:xfrm>
          <a:prstGeom prst="rect">
            <a:avLst/>
          </a:prstGeom>
          <a:noFill/>
        </p:spPr>
        <p:txBody>
          <a:bodyPr wrap="square" rtlCol="0">
            <a:spAutoFit/>
          </a:bodyPr>
          <a:lstStyle/>
          <a:p>
            <a:r>
              <a:rPr lang="fr-FR" dirty="0"/>
              <a:t>Il n’existe que 2 magasins d’applications : AppleStore et le PlayStore. On y retrouve quasiment les mêmes applications dans l’un et dans l’autre.  Ce qu’il faut savoir c’est que l’Apple Store est exclusivement réservé aux équipements de chez Apple (IPhone, IPad). Les autres smartphones et tablettes seront sous Android et seront dotés du PlayStore.</a:t>
            </a:r>
          </a:p>
          <a:p>
            <a:endParaRPr lang="fr-FR" dirty="0"/>
          </a:p>
          <a:p>
            <a:r>
              <a:rPr lang="fr-FR" dirty="0"/>
              <a:t>Beaucoup d’applications sont gratuites et certaines sont payantes. Il vous sera demandé au minimum d’avoir une adresse mail afin de s’authentifier sur le </a:t>
            </a:r>
            <a:r>
              <a:rPr lang="fr-FR"/>
              <a:t>magasin d’application.</a:t>
            </a:r>
            <a:endParaRPr lang="fr-FR" dirty="0"/>
          </a:p>
          <a:p>
            <a:endParaRPr lang="fr-FR" dirty="0"/>
          </a:p>
          <a:p>
            <a:endParaRPr lang="fr-FR" dirty="0"/>
          </a:p>
        </p:txBody>
      </p:sp>
    </p:spTree>
    <p:extLst>
      <p:ext uri="{BB962C8B-B14F-4D97-AF65-F5344CB8AC3E}">
        <p14:creationId xmlns:p14="http://schemas.microsoft.com/office/powerpoint/2010/main" val="18753452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1" y="4181764"/>
            <a:ext cx="8596668" cy="1320800"/>
          </a:xfrm>
        </p:spPr>
        <p:txBody>
          <a:bodyPr>
            <a:normAutofit/>
          </a:bodyPr>
          <a:lstStyle/>
          <a:p>
            <a:pPr algn="ctr"/>
            <a:r>
              <a:rPr lang="fr-FR" sz="7200" dirty="0"/>
              <a:t>Fin</a:t>
            </a:r>
          </a:p>
        </p:txBody>
      </p:sp>
      <p:pic>
        <p:nvPicPr>
          <p:cNvPr id="15" name="Imag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67504" y="5599902"/>
            <a:ext cx="1041862" cy="1126480"/>
          </a:xfrm>
          <a:prstGeom prst="rect">
            <a:avLst/>
          </a:prstGeom>
        </p:spPr>
      </p:pic>
      <p:sp>
        <p:nvSpPr>
          <p:cNvPr id="8" name="ZoneTexte 7"/>
          <p:cNvSpPr txBox="1"/>
          <p:nvPr/>
        </p:nvSpPr>
        <p:spPr>
          <a:xfrm>
            <a:off x="575463" y="246612"/>
            <a:ext cx="8800407" cy="954107"/>
          </a:xfrm>
          <a:prstGeom prst="rect">
            <a:avLst/>
          </a:prstGeom>
          <a:noFill/>
        </p:spPr>
        <p:txBody>
          <a:bodyPr wrap="square" rtlCol="0">
            <a:spAutoFit/>
          </a:bodyPr>
          <a:lstStyle/>
          <a:p>
            <a:pPr algn="ctr"/>
            <a:r>
              <a:rPr lang="fr-FR" sz="2800" b="1" dirty="0"/>
              <a:t>Questions ? </a:t>
            </a:r>
          </a:p>
          <a:p>
            <a:endParaRPr lang="fr-FR" sz="2800" b="1" dirty="0"/>
          </a:p>
        </p:txBody>
      </p:sp>
      <p:pic>
        <p:nvPicPr>
          <p:cNvPr id="3" name="Imag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15525" y="1040128"/>
            <a:ext cx="4320281" cy="2086575"/>
          </a:xfrm>
          <a:prstGeom prst="rect">
            <a:avLst/>
          </a:prstGeom>
        </p:spPr>
      </p:pic>
    </p:spTree>
    <p:extLst>
      <p:ext uri="{BB962C8B-B14F-4D97-AF65-F5344CB8AC3E}">
        <p14:creationId xmlns:p14="http://schemas.microsoft.com/office/powerpoint/2010/main" val="4695142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53" presetClass="entr" presetSubtype="16" fill="hold" nodeType="after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fade">
                                      <p:cBhvr>
                                        <p:cTn id="20" dur="1000"/>
                                        <p:tgtEl>
                                          <p:spTgt spid="2"/>
                                        </p:tgtEl>
                                      </p:cBhvr>
                                    </p:animEffect>
                                    <p:anim calcmode="lin" valueType="num">
                                      <p:cBhvr>
                                        <p:cTn id="21" dur="1000" fill="hold"/>
                                        <p:tgtEl>
                                          <p:spTgt spid="2"/>
                                        </p:tgtEl>
                                        <p:attrNameLst>
                                          <p:attrName>ppt_x</p:attrName>
                                        </p:attrNameLst>
                                      </p:cBhvr>
                                      <p:tavLst>
                                        <p:tav tm="0">
                                          <p:val>
                                            <p:strVal val="#ppt_x"/>
                                          </p:val>
                                        </p:tav>
                                        <p:tav tm="100000">
                                          <p:val>
                                            <p:strVal val="#ppt_x"/>
                                          </p:val>
                                        </p:tav>
                                      </p:tavLst>
                                    </p:anim>
                                    <p:anim calcmode="lin" valueType="num">
                                      <p:cBhvr>
                                        <p:cTn id="22"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Définir son besoin</a:t>
            </a:r>
          </a:p>
        </p:txBody>
      </p:sp>
      <p:sp>
        <p:nvSpPr>
          <p:cNvPr id="3" name="Espace réservé du contenu 2"/>
          <p:cNvSpPr>
            <a:spLocks noGrp="1"/>
          </p:cNvSpPr>
          <p:nvPr>
            <p:ph idx="1"/>
          </p:nvPr>
        </p:nvSpPr>
        <p:spPr>
          <a:xfrm>
            <a:off x="677334" y="1357745"/>
            <a:ext cx="8596668" cy="4683617"/>
          </a:xfrm>
        </p:spPr>
        <p:txBody>
          <a:bodyPr/>
          <a:lstStyle/>
          <a:p>
            <a:pPr marL="0" indent="0">
              <a:buNone/>
            </a:pPr>
            <a:r>
              <a:rPr lang="fr-FR" sz="2400" b="1" dirty="0"/>
              <a:t>Avant d’acheter il est important de se poser quelques questions :</a:t>
            </a:r>
          </a:p>
          <a:p>
            <a:pPr>
              <a:buFont typeface="Wingdings" panose="05000000000000000000" pitchFamily="2" charset="2"/>
              <a:buChar char="§"/>
            </a:pPr>
            <a:r>
              <a:rPr lang="fr-FR" sz="2400" dirty="0"/>
              <a:t>Est-ce que je vais me connecter à Internet ? </a:t>
            </a:r>
          </a:p>
          <a:p>
            <a:pPr>
              <a:buFont typeface="Wingdings" panose="05000000000000000000" pitchFamily="2" charset="2"/>
              <a:buChar char="§"/>
            </a:pPr>
            <a:r>
              <a:rPr lang="fr-FR" sz="2400" dirty="0"/>
              <a:t>Est-ce que j’aime jouer ? Regarder des photos ? Faire des tâches administratives ? Utiliser les réseaux sociaux ? Utiliser des </a:t>
            </a:r>
            <a:r>
              <a:rPr lang="fr-FR" sz="2400" dirty="0" err="1"/>
              <a:t>téléservices</a:t>
            </a:r>
            <a:r>
              <a:rPr lang="fr-FR" sz="2400" dirty="0"/>
              <a:t> ?</a:t>
            </a:r>
          </a:p>
          <a:p>
            <a:pPr>
              <a:buFont typeface="Wingdings" panose="05000000000000000000" pitchFamily="2" charset="2"/>
              <a:buChar char="§"/>
            </a:pPr>
            <a:r>
              <a:rPr lang="fr-FR" sz="2400" dirty="0"/>
              <a:t>Quel est mon niveau de connaissance des nouvelles technologies ?</a:t>
            </a:r>
          </a:p>
          <a:p>
            <a:pPr>
              <a:buFont typeface="Wingdings" panose="05000000000000000000" pitchFamily="2" charset="2"/>
              <a:buChar char="§"/>
            </a:pPr>
            <a:r>
              <a:rPr lang="fr-FR" sz="2400" dirty="0"/>
              <a:t>Quels sont les équipements déjà présents chez moi ? </a:t>
            </a:r>
          </a:p>
          <a:p>
            <a:pPr>
              <a:buFont typeface="Wingdings" panose="05000000000000000000" pitchFamily="2" charset="2"/>
              <a:buChar char="§"/>
            </a:pPr>
            <a:endParaRPr lang="fr-FR" dirty="0"/>
          </a:p>
          <a:p>
            <a:pPr marL="0" indent="0">
              <a:buNone/>
            </a:pPr>
            <a:endParaRPr lang="fr-FR" dirty="0"/>
          </a:p>
        </p:txBody>
      </p:sp>
      <p:pic>
        <p:nvPicPr>
          <p:cNvPr id="6" name="Imag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67504" y="5599902"/>
            <a:ext cx="1041862" cy="1126480"/>
          </a:xfrm>
          <a:prstGeom prst="rect">
            <a:avLst/>
          </a:prstGeom>
        </p:spPr>
      </p:pic>
    </p:spTree>
    <p:extLst>
      <p:ext uri="{BB962C8B-B14F-4D97-AF65-F5344CB8AC3E}">
        <p14:creationId xmlns:p14="http://schemas.microsoft.com/office/powerpoint/2010/main" val="2531015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par>
                          <p:cTn id="13" fill="hold">
                            <p:stCondLst>
                              <p:cond delay="1000"/>
                            </p:stCondLst>
                            <p:childTnLst>
                              <p:par>
                                <p:cTn id="14" presetID="10" presetClass="entr" presetSubtype="0" fill="hold" grpId="0"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500"/>
                                        <p:tgtEl>
                                          <p:spTgt spid="3">
                                            <p:txEl>
                                              <p:pRg st="1" end="1"/>
                                            </p:txEl>
                                          </p:spTgt>
                                        </p:tgtEl>
                                      </p:cBhvr>
                                    </p:animEffect>
                                  </p:childTnLst>
                                </p:cTn>
                              </p:par>
                            </p:childTnLst>
                          </p:cTn>
                        </p:par>
                        <p:par>
                          <p:cTn id="17" fill="hold">
                            <p:stCondLst>
                              <p:cond delay="1500"/>
                            </p:stCondLst>
                            <p:childTnLst>
                              <p:par>
                                <p:cTn id="18" presetID="10" presetClass="entr" presetSubtype="0" fill="hold" grpId="0" nodeType="after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500"/>
                                        <p:tgtEl>
                                          <p:spTgt spid="3">
                                            <p:txEl>
                                              <p:pRg st="2" end="2"/>
                                            </p:txEl>
                                          </p:spTgt>
                                        </p:tgtEl>
                                      </p:cBhvr>
                                    </p:animEffect>
                                  </p:childTnLst>
                                </p:cTn>
                              </p:par>
                            </p:childTnLst>
                          </p:cTn>
                        </p:par>
                        <p:par>
                          <p:cTn id="21" fill="hold">
                            <p:stCondLst>
                              <p:cond delay="2000"/>
                            </p:stCondLst>
                            <p:childTnLst>
                              <p:par>
                                <p:cTn id="22" presetID="10" presetClass="entr" presetSubtype="0" fill="hold" grpId="0" nodeType="after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500"/>
                                        <p:tgtEl>
                                          <p:spTgt spid="3">
                                            <p:txEl>
                                              <p:pRg st="3" end="3"/>
                                            </p:txEl>
                                          </p:spTgt>
                                        </p:tgtEl>
                                      </p:cBhvr>
                                    </p:animEffect>
                                  </p:childTnLst>
                                </p:cTn>
                              </p:par>
                            </p:childTnLst>
                          </p:cTn>
                        </p:par>
                        <p:par>
                          <p:cTn id="25" fill="hold">
                            <p:stCondLst>
                              <p:cond delay="2500"/>
                            </p:stCondLst>
                            <p:childTnLst>
                              <p:par>
                                <p:cTn id="26" presetID="10" presetClass="entr" presetSubtype="0" fill="hold" grpId="0" nodeType="after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44509" y="3664302"/>
            <a:ext cx="2207029" cy="1158690"/>
          </a:xfrm>
          <a:prstGeom prst="rect">
            <a:avLst/>
          </a:prstGeom>
        </p:spPr>
      </p:pic>
      <p:sp>
        <p:nvSpPr>
          <p:cNvPr id="2" name="Titre 1"/>
          <p:cNvSpPr>
            <a:spLocks noGrp="1"/>
          </p:cNvSpPr>
          <p:nvPr>
            <p:ph type="title"/>
          </p:nvPr>
        </p:nvSpPr>
        <p:spPr/>
        <p:txBody>
          <a:bodyPr/>
          <a:lstStyle/>
          <a:p>
            <a:r>
              <a:rPr lang="fr-FR" dirty="0"/>
              <a:t>Quels sont les équipements proposés </a:t>
            </a:r>
          </a:p>
        </p:txBody>
      </p:sp>
      <p:sp>
        <p:nvSpPr>
          <p:cNvPr id="3" name="Espace réservé du contenu 2"/>
          <p:cNvSpPr>
            <a:spLocks noGrp="1"/>
          </p:cNvSpPr>
          <p:nvPr>
            <p:ph idx="1"/>
          </p:nvPr>
        </p:nvSpPr>
        <p:spPr>
          <a:xfrm>
            <a:off x="677335" y="5604793"/>
            <a:ext cx="8765924" cy="886046"/>
          </a:xfrm>
        </p:spPr>
        <p:txBody>
          <a:bodyPr>
            <a:normAutofit/>
          </a:bodyPr>
          <a:lstStyle/>
          <a:p>
            <a:pPr marL="0" indent="0">
              <a:buNone/>
            </a:pPr>
            <a:r>
              <a:rPr lang="fr-FR" sz="2000" dirty="0"/>
              <a:t>Tous ces équipements sont différents et ne permettent pas de faire la même chose…</a:t>
            </a:r>
            <a:endParaRPr lang="fr-FR" sz="2000" b="1" dirty="0"/>
          </a:p>
        </p:txBody>
      </p:sp>
      <p:pic>
        <p:nvPicPr>
          <p:cNvPr id="4" name="Imag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0501866">
            <a:off x="7600003" y="3424335"/>
            <a:ext cx="1354282" cy="1354282"/>
          </a:xfrm>
          <a:prstGeom prst="rect">
            <a:avLst/>
          </a:prstGeom>
        </p:spPr>
      </p:pic>
      <p:pic>
        <p:nvPicPr>
          <p:cNvPr id="6" name="Image 5"/>
          <p:cNvPicPr>
            <a:picLocks noChangeAspect="1"/>
          </p:cNvPicPr>
          <p:nvPr/>
        </p:nvPicPr>
        <p:blipFill rotWithShape="1">
          <a:blip r:embed="rId4">
            <a:extLst>
              <a:ext uri="{28A0092B-C50C-407E-A947-70E740481C1C}">
                <a14:useLocalDpi xmlns:a14="http://schemas.microsoft.com/office/drawing/2010/main" val="0"/>
              </a:ext>
            </a:extLst>
          </a:blip>
          <a:srcRect l="9955"/>
          <a:stretch/>
        </p:blipFill>
        <p:spPr>
          <a:xfrm>
            <a:off x="5433602" y="3760354"/>
            <a:ext cx="956694" cy="944418"/>
          </a:xfrm>
          <a:prstGeom prst="rect">
            <a:avLst/>
          </a:prstGeom>
        </p:spPr>
      </p:pic>
      <p:pic>
        <p:nvPicPr>
          <p:cNvPr id="8" name="Imag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837168">
            <a:off x="8212770" y="3512414"/>
            <a:ext cx="1326573" cy="1326573"/>
          </a:xfrm>
          <a:prstGeom prst="rect">
            <a:avLst/>
          </a:prstGeom>
        </p:spPr>
      </p:pic>
      <p:pic>
        <p:nvPicPr>
          <p:cNvPr id="10" name="Image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006346" y="3855502"/>
            <a:ext cx="1176151" cy="776287"/>
          </a:xfrm>
          <a:prstGeom prst="rect">
            <a:avLst/>
          </a:prstGeom>
        </p:spPr>
      </p:pic>
      <p:pic>
        <p:nvPicPr>
          <p:cNvPr id="11" name="Image 10"/>
          <p:cNvPicPr>
            <a:picLocks noChangeAspect="1"/>
          </p:cNvPicPr>
          <p:nvPr/>
        </p:nvPicPr>
        <p:blipFill rotWithShape="1">
          <a:blip r:embed="rId7">
            <a:extLst>
              <a:ext uri="{28A0092B-C50C-407E-A947-70E740481C1C}">
                <a14:useLocalDpi xmlns:a14="http://schemas.microsoft.com/office/drawing/2010/main" val="0"/>
              </a:ext>
            </a:extLst>
          </a:blip>
          <a:srcRect r="8193"/>
          <a:stretch/>
        </p:blipFill>
        <p:spPr>
          <a:xfrm>
            <a:off x="685618" y="3616267"/>
            <a:ext cx="1304118" cy="1254760"/>
          </a:xfrm>
          <a:prstGeom prst="rect">
            <a:avLst/>
          </a:prstGeom>
        </p:spPr>
      </p:pic>
      <p:sp>
        <p:nvSpPr>
          <p:cNvPr id="12" name="ZoneTexte 11"/>
          <p:cNvSpPr txBox="1"/>
          <p:nvPr/>
        </p:nvSpPr>
        <p:spPr>
          <a:xfrm>
            <a:off x="746224" y="2489787"/>
            <a:ext cx="2520242" cy="707886"/>
          </a:xfrm>
          <a:prstGeom prst="rect">
            <a:avLst/>
          </a:prstGeom>
          <a:noFill/>
        </p:spPr>
        <p:txBody>
          <a:bodyPr wrap="none" rtlCol="0">
            <a:spAutoFit/>
          </a:bodyPr>
          <a:lstStyle/>
          <a:p>
            <a:pPr algn="ctr"/>
            <a:r>
              <a:rPr lang="fr-FR" sz="2000" b="1" dirty="0"/>
              <a:t>Les ordinateurs</a:t>
            </a:r>
          </a:p>
          <a:p>
            <a:pPr algn="ctr"/>
            <a:r>
              <a:rPr lang="fr-FR" sz="2000" b="1" dirty="0"/>
              <a:t>(fixes ou portables)</a:t>
            </a:r>
          </a:p>
        </p:txBody>
      </p:sp>
      <p:sp>
        <p:nvSpPr>
          <p:cNvPr id="13" name="ZoneTexte 12"/>
          <p:cNvSpPr txBox="1"/>
          <p:nvPr/>
        </p:nvSpPr>
        <p:spPr>
          <a:xfrm>
            <a:off x="4277661" y="2489787"/>
            <a:ext cx="1729961" cy="400110"/>
          </a:xfrm>
          <a:prstGeom prst="rect">
            <a:avLst/>
          </a:prstGeom>
          <a:noFill/>
        </p:spPr>
        <p:txBody>
          <a:bodyPr wrap="none" rtlCol="0">
            <a:spAutoFit/>
          </a:bodyPr>
          <a:lstStyle/>
          <a:p>
            <a:pPr algn="ctr"/>
            <a:r>
              <a:rPr lang="fr-FR" sz="2000" b="1" dirty="0"/>
              <a:t>Les tablettes</a:t>
            </a:r>
          </a:p>
        </p:txBody>
      </p:sp>
      <p:sp>
        <p:nvSpPr>
          <p:cNvPr id="14" name="ZoneTexte 13"/>
          <p:cNvSpPr txBox="1"/>
          <p:nvPr/>
        </p:nvSpPr>
        <p:spPr>
          <a:xfrm>
            <a:off x="6808988" y="2489787"/>
            <a:ext cx="3385863" cy="707886"/>
          </a:xfrm>
          <a:prstGeom prst="rect">
            <a:avLst/>
          </a:prstGeom>
          <a:noFill/>
        </p:spPr>
        <p:txBody>
          <a:bodyPr wrap="none" rtlCol="0">
            <a:spAutoFit/>
          </a:bodyPr>
          <a:lstStyle/>
          <a:p>
            <a:pPr algn="ctr"/>
            <a:r>
              <a:rPr lang="fr-FR" sz="2000" b="1" dirty="0"/>
              <a:t>Les smartphones ou </a:t>
            </a:r>
          </a:p>
          <a:p>
            <a:pPr algn="ctr"/>
            <a:r>
              <a:rPr lang="fr-FR" sz="2000" b="1" dirty="0"/>
              <a:t>« téléphones intelligents »</a:t>
            </a:r>
          </a:p>
        </p:txBody>
      </p:sp>
      <p:sp>
        <p:nvSpPr>
          <p:cNvPr id="15" name="Espace réservé du contenu 2"/>
          <p:cNvSpPr txBox="1">
            <a:spLocks/>
          </p:cNvSpPr>
          <p:nvPr/>
        </p:nvSpPr>
        <p:spPr>
          <a:xfrm>
            <a:off x="677334" y="1473905"/>
            <a:ext cx="9118080" cy="63087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r>
              <a:rPr lang="fr-FR" sz="2000" b="1" dirty="0"/>
              <a:t>Il existe aujourd’hui trois grandes familles d’équipements numériques :</a:t>
            </a:r>
          </a:p>
        </p:txBody>
      </p:sp>
      <p:pic>
        <p:nvPicPr>
          <p:cNvPr id="16" name="Image 1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867504" y="5599902"/>
            <a:ext cx="1041862" cy="1126480"/>
          </a:xfrm>
          <a:prstGeom prst="rect">
            <a:avLst/>
          </a:prstGeom>
        </p:spPr>
      </p:pic>
    </p:spTree>
    <p:extLst>
      <p:ext uri="{BB962C8B-B14F-4D97-AF65-F5344CB8AC3E}">
        <p14:creationId xmlns:p14="http://schemas.microsoft.com/office/powerpoint/2010/main" val="28186422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fade">
                                      <p:cBhvr>
                                        <p:cTn id="11" dur="1000"/>
                                        <p:tgtEl>
                                          <p:spTgt spid="15"/>
                                        </p:tgtEl>
                                      </p:cBhvr>
                                    </p:animEffect>
                                    <p:anim calcmode="lin" valueType="num">
                                      <p:cBhvr>
                                        <p:cTn id="12" dur="1000" fill="hold"/>
                                        <p:tgtEl>
                                          <p:spTgt spid="15"/>
                                        </p:tgtEl>
                                        <p:attrNameLst>
                                          <p:attrName>ppt_x</p:attrName>
                                        </p:attrNameLst>
                                      </p:cBhvr>
                                      <p:tavLst>
                                        <p:tav tm="0">
                                          <p:val>
                                            <p:strVal val="#ppt_x"/>
                                          </p:val>
                                        </p:tav>
                                        <p:tav tm="100000">
                                          <p:val>
                                            <p:strVal val="#ppt_x"/>
                                          </p:val>
                                        </p:tav>
                                      </p:tavLst>
                                    </p:anim>
                                    <p:anim calcmode="lin" valueType="num">
                                      <p:cBhvr>
                                        <p:cTn id="13"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nodeType="clickEffect">
                                  <p:stCondLst>
                                    <p:cond delay="0"/>
                                  </p:stCondLst>
                                  <p:childTnLst>
                                    <p:set>
                                      <p:cBhvr>
                                        <p:cTn id="17" dur="1" fill="hold">
                                          <p:stCondLst>
                                            <p:cond delay="0"/>
                                          </p:stCondLst>
                                        </p:cTn>
                                        <p:tgtEl>
                                          <p:spTgt spid="10"/>
                                        </p:tgtEl>
                                        <p:attrNameLst>
                                          <p:attrName>style.visibility</p:attrName>
                                        </p:attrNameLst>
                                      </p:cBhvr>
                                      <p:to>
                                        <p:strVal val="visible"/>
                                      </p:to>
                                    </p:set>
                                    <p:anim calcmode="lin" valueType="num">
                                      <p:cBhvr>
                                        <p:cTn id="18" dur="500" fill="hold"/>
                                        <p:tgtEl>
                                          <p:spTgt spid="10"/>
                                        </p:tgtEl>
                                        <p:attrNameLst>
                                          <p:attrName>ppt_w</p:attrName>
                                        </p:attrNameLst>
                                      </p:cBhvr>
                                      <p:tavLst>
                                        <p:tav tm="0">
                                          <p:val>
                                            <p:fltVal val="0"/>
                                          </p:val>
                                        </p:tav>
                                        <p:tav tm="100000">
                                          <p:val>
                                            <p:strVal val="#ppt_w"/>
                                          </p:val>
                                        </p:tav>
                                      </p:tavLst>
                                    </p:anim>
                                    <p:anim calcmode="lin" valueType="num">
                                      <p:cBhvr>
                                        <p:cTn id="19" dur="500" fill="hold"/>
                                        <p:tgtEl>
                                          <p:spTgt spid="10"/>
                                        </p:tgtEl>
                                        <p:attrNameLst>
                                          <p:attrName>ppt_h</p:attrName>
                                        </p:attrNameLst>
                                      </p:cBhvr>
                                      <p:tavLst>
                                        <p:tav tm="0">
                                          <p:val>
                                            <p:fltVal val="0"/>
                                          </p:val>
                                        </p:tav>
                                        <p:tav tm="100000">
                                          <p:val>
                                            <p:strVal val="#ppt_h"/>
                                          </p:val>
                                        </p:tav>
                                      </p:tavLst>
                                    </p:anim>
                                    <p:animEffect transition="in" filter="fade">
                                      <p:cBhvr>
                                        <p:cTn id="20" dur="500"/>
                                        <p:tgtEl>
                                          <p:spTgt spid="10"/>
                                        </p:tgtEl>
                                      </p:cBhvr>
                                    </p:animEffect>
                                  </p:childTnLst>
                                </p:cTn>
                              </p:par>
                              <p:par>
                                <p:cTn id="21" presetID="53" presetClass="entr" presetSubtype="16" fill="hold" nodeType="withEffect">
                                  <p:stCondLst>
                                    <p:cond delay="0"/>
                                  </p:stCondLst>
                                  <p:childTnLst>
                                    <p:set>
                                      <p:cBhvr>
                                        <p:cTn id="22" dur="1" fill="hold">
                                          <p:stCondLst>
                                            <p:cond delay="0"/>
                                          </p:stCondLst>
                                        </p:cTn>
                                        <p:tgtEl>
                                          <p:spTgt spid="11"/>
                                        </p:tgtEl>
                                        <p:attrNameLst>
                                          <p:attrName>style.visibility</p:attrName>
                                        </p:attrNameLst>
                                      </p:cBhvr>
                                      <p:to>
                                        <p:strVal val="visible"/>
                                      </p:to>
                                    </p:set>
                                    <p:anim calcmode="lin" valueType="num">
                                      <p:cBhvr>
                                        <p:cTn id="23" dur="500" fill="hold"/>
                                        <p:tgtEl>
                                          <p:spTgt spid="11"/>
                                        </p:tgtEl>
                                        <p:attrNameLst>
                                          <p:attrName>ppt_w</p:attrName>
                                        </p:attrNameLst>
                                      </p:cBhvr>
                                      <p:tavLst>
                                        <p:tav tm="0">
                                          <p:val>
                                            <p:fltVal val="0"/>
                                          </p:val>
                                        </p:tav>
                                        <p:tav tm="100000">
                                          <p:val>
                                            <p:strVal val="#ppt_w"/>
                                          </p:val>
                                        </p:tav>
                                      </p:tavLst>
                                    </p:anim>
                                    <p:anim calcmode="lin" valueType="num">
                                      <p:cBhvr>
                                        <p:cTn id="24" dur="500" fill="hold"/>
                                        <p:tgtEl>
                                          <p:spTgt spid="11"/>
                                        </p:tgtEl>
                                        <p:attrNameLst>
                                          <p:attrName>ppt_h</p:attrName>
                                        </p:attrNameLst>
                                      </p:cBhvr>
                                      <p:tavLst>
                                        <p:tav tm="0">
                                          <p:val>
                                            <p:fltVal val="0"/>
                                          </p:val>
                                        </p:tav>
                                        <p:tav tm="100000">
                                          <p:val>
                                            <p:strVal val="#ppt_h"/>
                                          </p:val>
                                        </p:tav>
                                      </p:tavLst>
                                    </p:anim>
                                    <p:animEffect transition="in" filter="fade">
                                      <p:cBhvr>
                                        <p:cTn id="25" dur="500"/>
                                        <p:tgtEl>
                                          <p:spTgt spid="11"/>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p:cTn id="28" dur="500" fill="hold"/>
                                        <p:tgtEl>
                                          <p:spTgt spid="12"/>
                                        </p:tgtEl>
                                        <p:attrNameLst>
                                          <p:attrName>ppt_w</p:attrName>
                                        </p:attrNameLst>
                                      </p:cBhvr>
                                      <p:tavLst>
                                        <p:tav tm="0">
                                          <p:val>
                                            <p:fltVal val="0"/>
                                          </p:val>
                                        </p:tav>
                                        <p:tav tm="100000">
                                          <p:val>
                                            <p:strVal val="#ppt_w"/>
                                          </p:val>
                                        </p:tav>
                                      </p:tavLst>
                                    </p:anim>
                                    <p:anim calcmode="lin" valueType="num">
                                      <p:cBhvr>
                                        <p:cTn id="29" dur="500" fill="hold"/>
                                        <p:tgtEl>
                                          <p:spTgt spid="12"/>
                                        </p:tgtEl>
                                        <p:attrNameLst>
                                          <p:attrName>ppt_h</p:attrName>
                                        </p:attrNameLst>
                                      </p:cBhvr>
                                      <p:tavLst>
                                        <p:tav tm="0">
                                          <p:val>
                                            <p:fltVal val="0"/>
                                          </p:val>
                                        </p:tav>
                                        <p:tav tm="100000">
                                          <p:val>
                                            <p:strVal val="#ppt_h"/>
                                          </p:val>
                                        </p:tav>
                                      </p:tavLst>
                                    </p:anim>
                                    <p:animEffect transition="in" filter="fade">
                                      <p:cBhvr>
                                        <p:cTn id="30" dur="500"/>
                                        <p:tgtEl>
                                          <p:spTgt spid="12"/>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7"/>
                                        </p:tgtEl>
                                        <p:attrNameLst>
                                          <p:attrName>style.visibility</p:attrName>
                                        </p:attrNameLst>
                                      </p:cBhvr>
                                      <p:to>
                                        <p:strVal val="visible"/>
                                      </p:to>
                                    </p:set>
                                    <p:anim calcmode="lin" valueType="num">
                                      <p:cBhvr>
                                        <p:cTn id="35" dur="500" fill="hold"/>
                                        <p:tgtEl>
                                          <p:spTgt spid="7"/>
                                        </p:tgtEl>
                                        <p:attrNameLst>
                                          <p:attrName>ppt_w</p:attrName>
                                        </p:attrNameLst>
                                      </p:cBhvr>
                                      <p:tavLst>
                                        <p:tav tm="0">
                                          <p:val>
                                            <p:fltVal val="0"/>
                                          </p:val>
                                        </p:tav>
                                        <p:tav tm="100000">
                                          <p:val>
                                            <p:strVal val="#ppt_w"/>
                                          </p:val>
                                        </p:tav>
                                      </p:tavLst>
                                    </p:anim>
                                    <p:anim calcmode="lin" valueType="num">
                                      <p:cBhvr>
                                        <p:cTn id="36" dur="500" fill="hold"/>
                                        <p:tgtEl>
                                          <p:spTgt spid="7"/>
                                        </p:tgtEl>
                                        <p:attrNameLst>
                                          <p:attrName>ppt_h</p:attrName>
                                        </p:attrNameLst>
                                      </p:cBhvr>
                                      <p:tavLst>
                                        <p:tav tm="0">
                                          <p:val>
                                            <p:fltVal val="0"/>
                                          </p:val>
                                        </p:tav>
                                        <p:tav tm="100000">
                                          <p:val>
                                            <p:strVal val="#ppt_h"/>
                                          </p:val>
                                        </p:tav>
                                      </p:tavLst>
                                    </p:anim>
                                    <p:animEffect transition="in" filter="fade">
                                      <p:cBhvr>
                                        <p:cTn id="37" dur="500"/>
                                        <p:tgtEl>
                                          <p:spTgt spid="7"/>
                                        </p:tgtEl>
                                      </p:cBhvr>
                                    </p:animEffect>
                                  </p:childTnLst>
                                </p:cTn>
                              </p:par>
                              <p:par>
                                <p:cTn id="38" presetID="53" presetClass="entr" presetSubtype="16" fill="hold" nodeType="withEffect">
                                  <p:stCondLst>
                                    <p:cond delay="0"/>
                                  </p:stCondLst>
                                  <p:childTnLst>
                                    <p:set>
                                      <p:cBhvr>
                                        <p:cTn id="39" dur="1" fill="hold">
                                          <p:stCondLst>
                                            <p:cond delay="0"/>
                                          </p:stCondLst>
                                        </p:cTn>
                                        <p:tgtEl>
                                          <p:spTgt spid="6"/>
                                        </p:tgtEl>
                                        <p:attrNameLst>
                                          <p:attrName>style.visibility</p:attrName>
                                        </p:attrNameLst>
                                      </p:cBhvr>
                                      <p:to>
                                        <p:strVal val="visible"/>
                                      </p:to>
                                    </p:set>
                                    <p:anim calcmode="lin" valueType="num">
                                      <p:cBhvr>
                                        <p:cTn id="40" dur="500" fill="hold"/>
                                        <p:tgtEl>
                                          <p:spTgt spid="6"/>
                                        </p:tgtEl>
                                        <p:attrNameLst>
                                          <p:attrName>ppt_w</p:attrName>
                                        </p:attrNameLst>
                                      </p:cBhvr>
                                      <p:tavLst>
                                        <p:tav tm="0">
                                          <p:val>
                                            <p:fltVal val="0"/>
                                          </p:val>
                                        </p:tav>
                                        <p:tav tm="100000">
                                          <p:val>
                                            <p:strVal val="#ppt_w"/>
                                          </p:val>
                                        </p:tav>
                                      </p:tavLst>
                                    </p:anim>
                                    <p:anim calcmode="lin" valueType="num">
                                      <p:cBhvr>
                                        <p:cTn id="41" dur="500" fill="hold"/>
                                        <p:tgtEl>
                                          <p:spTgt spid="6"/>
                                        </p:tgtEl>
                                        <p:attrNameLst>
                                          <p:attrName>ppt_h</p:attrName>
                                        </p:attrNameLst>
                                      </p:cBhvr>
                                      <p:tavLst>
                                        <p:tav tm="0">
                                          <p:val>
                                            <p:fltVal val="0"/>
                                          </p:val>
                                        </p:tav>
                                        <p:tav tm="100000">
                                          <p:val>
                                            <p:strVal val="#ppt_h"/>
                                          </p:val>
                                        </p:tav>
                                      </p:tavLst>
                                    </p:anim>
                                    <p:animEffect transition="in" filter="fade">
                                      <p:cBhvr>
                                        <p:cTn id="42" dur="500"/>
                                        <p:tgtEl>
                                          <p:spTgt spid="6"/>
                                        </p:tgtEl>
                                      </p:cBhvr>
                                    </p:animEffect>
                                  </p:childTnLst>
                                </p:cTn>
                              </p:par>
                              <p:par>
                                <p:cTn id="43" presetID="53" presetClass="entr" presetSubtype="16" fill="hold" grpId="0" nodeType="withEffect">
                                  <p:stCondLst>
                                    <p:cond delay="0"/>
                                  </p:stCondLst>
                                  <p:childTnLst>
                                    <p:set>
                                      <p:cBhvr>
                                        <p:cTn id="44" dur="1" fill="hold">
                                          <p:stCondLst>
                                            <p:cond delay="0"/>
                                          </p:stCondLst>
                                        </p:cTn>
                                        <p:tgtEl>
                                          <p:spTgt spid="13"/>
                                        </p:tgtEl>
                                        <p:attrNameLst>
                                          <p:attrName>style.visibility</p:attrName>
                                        </p:attrNameLst>
                                      </p:cBhvr>
                                      <p:to>
                                        <p:strVal val="visible"/>
                                      </p:to>
                                    </p:set>
                                    <p:anim calcmode="lin" valueType="num">
                                      <p:cBhvr>
                                        <p:cTn id="45" dur="500" fill="hold"/>
                                        <p:tgtEl>
                                          <p:spTgt spid="13"/>
                                        </p:tgtEl>
                                        <p:attrNameLst>
                                          <p:attrName>ppt_w</p:attrName>
                                        </p:attrNameLst>
                                      </p:cBhvr>
                                      <p:tavLst>
                                        <p:tav tm="0">
                                          <p:val>
                                            <p:fltVal val="0"/>
                                          </p:val>
                                        </p:tav>
                                        <p:tav tm="100000">
                                          <p:val>
                                            <p:strVal val="#ppt_w"/>
                                          </p:val>
                                        </p:tav>
                                      </p:tavLst>
                                    </p:anim>
                                    <p:anim calcmode="lin" valueType="num">
                                      <p:cBhvr>
                                        <p:cTn id="46" dur="500" fill="hold"/>
                                        <p:tgtEl>
                                          <p:spTgt spid="13"/>
                                        </p:tgtEl>
                                        <p:attrNameLst>
                                          <p:attrName>ppt_h</p:attrName>
                                        </p:attrNameLst>
                                      </p:cBhvr>
                                      <p:tavLst>
                                        <p:tav tm="0">
                                          <p:val>
                                            <p:fltVal val="0"/>
                                          </p:val>
                                        </p:tav>
                                        <p:tav tm="100000">
                                          <p:val>
                                            <p:strVal val="#ppt_h"/>
                                          </p:val>
                                        </p:tav>
                                      </p:tavLst>
                                    </p:anim>
                                    <p:animEffect transition="in" filter="fade">
                                      <p:cBhvr>
                                        <p:cTn id="47" dur="500"/>
                                        <p:tgtEl>
                                          <p:spTgt spid="13"/>
                                        </p:tgtEl>
                                      </p:cBhvr>
                                    </p:animEffect>
                                  </p:childTnLst>
                                </p:cTn>
                              </p:par>
                            </p:childTnLst>
                          </p:cTn>
                        </p:par>
                      </p:childTnLst>
                    </p:cTn>
                  </p:par>
                  <p:par>
                    <p:cTn id="48" fill="hold">
                      <p:stCondLst>
                        <p:cond delay="indefinite"/>
                      </p:stCondLst>
                      <p:childTnLst>
                        <p:par>
                          <p:cTn id="49" fill="hold">
                            <p:stCondLst>
                              <p:cond delay="0"/>
                            </p:stCondLst>
                            <p:childTnLst>
                              <p:par>
                                <p:cTn id="50" presetID="53" presetClass="entr" presetSubtype="16" fill="hold" nodeType="clickEffect">
                                  <p:stCondLst>
                                    <p:cond delay="0"/>
                                  </p:stCondLst>
                                  <p:childTnLst>
                                    <p:set>
                                      <p:cBhvr>
                                        <p:cTn id="51" dur="1" fill="hold">
                                          <p:stCondLst>
                                            <p:cond delay="0"/>
                                          </p:stCondLst>
                                        </p:cTn>
                                        <p:tgtEl>
                                          <p:spTgt spid="4"/>
                                        </p:tgtEl>
                                        <p:attrNameLst>
                                          <p:attrName>style.visibility</p:attrName>
                                        </p:attrNameLst>
                                      </p:cBhvr>
                                      <p:to>
                                        <p:strVal val="visible"/>
                                      </p:to>
                                    </p:set>
                                    <p:anim calcmode="lin" valueType="num">
                                      <p:cBhvr>
                                        <p:cTn id="52" dur="500" fill="hold"/>
                                        <p:tgtEl>
                                          <p:spTgt spid="4"/>
                                        </p:tgtEl>
                                        <p:attrNameLst>
                                          <p:attrName>ppt_w</p:attrName>
                                        </p:attrNameLst>
                                      </p:cBhvr>
                                      <p:tavLst>
                                        <p:tav tm="0">
                                          <p:val>
                                            <p:fltVal val="0"/>
                                          </p:val>
                                        </p:tav>
                                        <p:tav tm="100000">
                                          <p:val>
                                            <p:strVal val="#ppt_w"/>
                                          </p:val>
                                        </p:tav>
                                      </p:tavLst>
                                    </p:anim>
                                    <p:anim calcmode="lin" valueType="num">
                                      <p:cBhvr>
                                        <p:cTn id="53" dur="500" fill="hold"/>
                                        <p:tgtEl>
                                          <p:spTgt spid="4"/>
                                        </p:tgtEl>
                                        <p:attrNameLst>
                                          <p:attrName>ppt_h</p:attrName>
                                        </p:attrNameLst>
                                      </p:cBhvr>
                                      <p:tavLst>
                                        <p:tav tm="0">
                                          <p:val>
                                            <p:fltVal val="0"/>
                                          </p:val>
                                        </p:tav>
                                        <p:tav tm="100000">
                                          <p:val>
                                            <p:strVal val="#ppt_h"/>
                                          </p:val>
                                        </p:tav>
                                      </p:tavLst>
                                    </p:anim>
                                    <p:animEffect transition="in" filter="fade">
                                      <p:cBhvr>
                                        <p:cTn id="54" dur="500"/>
                                        <p:tgtEl>
                                          <p:spTgt spid="4"/>
                                        </p:tgtEl>
                                      </p:cBhvr>
                                    </p:animEffect>
                                  </p:childTnLst>
                                </p:cTn>
                              </p:par>
                              <p:par>
                                <p:cTn id="55" presetID="53" presetClass="entr" presetSubtype="16" fill="hold" nodeType="withEffect">
                                  <p:stCondLst>
                                    <p:cond delay="0"/>
                                  </p:stCondLst>
                                  <p:childTnLst>
                                    <p:set>
                                      <p:cBhvr>
                                        <p:cTn id="56" dur="1" fill="hold">
                                          <p:stCondLst>
                                            <p:cond delay="0"/>
                                          </p:stCondLst>
                                        </p:cTn>
                                        <p:tgtEl>
                                          <p:spTgt spid="8"/>
                                        </p:tgtEl>
                                        <p:attrNameLst>
                                          <p:attrName>style.visibility</p:attrName>
                                        </p:attrNameLst>
                                      </p:cBhvr>
                                      <p:to>
                                        <p:strVal val="visible"/>
                                      </p:to>
                                    </p:set>
                                    <p:anim calcmode="lin" valueType="num">
                                      <p:cBhvr>
                                        <p:cTn id="57" dur="500" fill="hold"/>
                                        <p:tgtEl>
                                          <p:spTgt spid="8"/>
                                        </p:tgtEl>
                                        <p:attrNameLst>
                                          <p:attrName>ppt_w</p:attrName>
                                        </p:attrNameLst>
                                      </p:cBhvr>
                                      <p:tavLst>
                                        <p:tav tm="0">
                                          <p:val>
                                            <p:fltVal val="0"/>
                                          </p:val>
                                        </p:tav>
                                        <p:tav tm="100000">
                                          <p:val>
                                            <p:strVal val="#ppt_w"/>
                                          </p:val>
                                        </p:tav>
                                      </p:tavLst>
                                    </p:anim>
                                    <p:anim calcmode="lin" valueType="num">
                                      <p:cBhvr>
                                        <p:cTn id="58" dur="500" fill="hold"/>
                                        <p:tgtEl>
                                          <p:spTgt spid="8"/>
                                        </p:tgtEl>
                                        <p:attrNameLst>
                                          <p:attrName>ppt_h</p:attrName>
                                        </p:attrNameLst>
                                      </p:cBhvr>
                                      <p:tavLst>
                                        <p:tav tm="0">
                                          <p:val>
                                            <p:fltVal val="0"/>
                                          </p:val>
                                        </p:tav>
                                        <p:tav tm="100000">
                                          <p:val>
                                            <p:strVal val="#ppt_h"/>
                                          </p:val>
                                        </p:tav>
                                      </p:tavLst>
                                    </p:anim>
                                    <p:animEffect transition="in" filter="fade">
                                      <p:cBhvr>
                                        <p:cTn id="59" dur="500"/>
                                        <p:tgtEl>
                                          <p:spTgt spid="8"/>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14"/>
                                        </p:tgtEl>
                                        <p:attrNameLst>
                                          <p:attrName>style.visibility</p:attrName>
                                        </p:attrNameLst>
                                      </p:cBhvr>
                                      <p:to>
                                        <p:strVal val="visible"/>
                                      </p:to>
                                    </p:set>
                                    <p:anim calcmode="lin" valueType="num">
                                      <p:cBhvr>
                                        <p:cTn id="62" dur="500" fill="hold"/>
                                        <p:tgtEl>
                                          <p:spTgt spid="14"/>
                                        </p:tgtEl>
                                        <p:attrNameLst>
                                          <p:attrName>ppt_w</p:attrName>
                                        </p:attrNameLst>
                                      </p:cBhvr>
                                      <p:tavLst>
                                        <p:tav tm="0">
                                          <p:val>
                                            <p:fltVal val="0"/>
                                          </p:val>
                                        </p:tav>
                                        <p:tav tm="100000">
                                          <p:val>
                                            <p:strVal val="#ppt_w"/>
                                          </p:val>
                                        </p:tav>
                                      </p:tavLst>
                                    </p:anim>
                                    <p:anim calcmode="lin" valueType="num">
                                      <p:cBhvr>
                                        <p:cTn id="63" dur="500" fill="hold"/>
                                        <p:tgtEl>
                                          <p:spTgt spid="14"/>
                                        </p:tgtEl>
                                        <p:attrNameLst>
                                          <p:attrName>ppt_h</p:attrName>
                                        </p:attrNameLst>
                                      </p:cBhvr>
                                      <p:tavLst>
                                        <p:tav tm="0">
                                          <p:val>
                                            <p:fltVal val="0"/>
                                          </p:val>
                                        </p:tav>
                                        <p:tav tm="100000">
                                          <p:val>
                                            <p:strVal val="#ppt_h"/>
                                          </p:val>
                                        </p:tav>
                                      </p:tavLst>
                                    </p:anim>
                                    <p:animEffect transition="in" filter="fade">
                                      <p:cBhvr>
                                        <p:cTn id="64" dur="500"/>
                                        <p:tgtEl>
                                          <p:spTgt spid="14"/>
                                        </p:tgtEl>
                                      </p:cBhvr>
                                    </p:animEffect>
                                  </p:childTnLst>
                                </p:cTn>
                              </p:par>
                            </p:childTnLst>
                          </p:cTn>
                        </p:par>
                        <p:par>
                          <p:cTn id="65" fill="hold">
                            <p:stCondLst>
                              <p:cond delay="500"/>
                            </p:stCondLst>
                            <p:childTnLst>
                              <p:par>
                                <p:cTn id="66" presetID="42" presetClass="entr" presetSubtype="0" fill="hold" grpId="0" nodeType="afterEffect">
                                  <p:stCondLst>
                                    <p:cond delay="0"/>
                                  </p:stCondLst>
                                  <p:childTnLst>
                                    <p:set>
                                      <p:cBhvr>
                                        <p:cTn id="67" dur="1" fill="hold">
                                          <p:stCondLst>
                                            <p:cond delay="0"/>
                                          </p:stCondLst>
                                        </p:cTn>
                                        <p:tgtEl>
                                          <p:spTgt spid="3">
                                            <p:txEl>
                                              <p:pRg st="0" end="0"/>
                                            </p:txEl>
                                          </p:spTgt>
                                        </p:tgtEl>
                                        <p:attrNameLst>
                                          <p:attrName>style.visibility</p:attrName>
                                        </p:attrNameLst>
                                      </p:cBhvr>
                                      <p:to>
                                        <p:strVal val="visible"/>
                                      </p:to>
                                    </p:set>
                                    <p:animEffect transition="in" filter="fade">
                                      <p:cBhvr>
                                        <p:cTn id="68" dur="1000"/>
                                        <p:tgtEl>
                                          <p:spTgt spid="3">
                                            <p:txEl>
                                              <p:pRg st="0" end="0"/>
                                            </p:txEl>
                                          </p:spTgt>
                                        </p:tgtEl>
                                      </p:cBhvr>
                                    </p:animEffect>
                                    <p:anim calcmode="lin" valueType="num">
                                      <p:cBhvr>
                                        <p:cTn id="69"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70"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12" grpId="0"/>
      <p:bldP spid="13" grpId="0"/>
      <p:bldP spid="14" grpId="0"/>
      <p:bldP spid="1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Les ordinateurs (Fixes ou portables)</a:t>
            </a:r>
          </a:p>
        </p:txBody>
      </p:sp>
      <p:sp>
        <p:nvSpPr>
          <p:cNvPr id="9" name="Espace réservé du texte 8"/>
          <p:cNvSpPr>
            <a:spLocks noGrp="1"/>
          </p:cNvSpPr>
          <p:nvPr>
            <p:ph type="body" idx="1"/>
          </p:nvPr>
        </p:nvSpPr>
        <p:spPr>
          <a:xfrm>
            <a:off x="675744" y="2213614"/>
            <a:ext cx="4185623" cy="576262"/>
          </a:xfrm>
        </p:spPr>
        <p:txBody>
          <a:bodyPr anchor="ctr"/>
          <a:lstStyle/>
          <a:p>
            <a:pPr algn="ctr"/>
            <a:r>
              <a:rPr lang="fr-FR" dirty="0"/>
              <a:t>Avantages</a:t>
            </a:r>
          </a:p>
        </p:txBody>
      </p:sp>
      <p:sp>
        <p:nvSpPr>
          <p:cNvPr id="16" name="Espace réservé du contenu 15"/>
          <p:cNvSpPr>
            <a:spLocks noGrp="1"/>
          </p:cNvSpPr>
          <p:nvPr>
            <p:ph sz="half" idx="2"/>
          </p:nvPr>
        </p:nvSpPr>
        <p:spPr>
          <a:xfrm>
            <a:off x="675743" y="2853730"/>
            <a:ext cx="4185623" cy="3304117"/>
          </a:xfrm>
        </p:spPr>
        <p:txBody>
          <a:bodyPr>
            <a:normAutofit fontScale="85000" lnSpcReduction="10000"/>
          </a:bodyPr>
          <a:lstStyle/>
          <a:p>
            <a:r>
              <a:rPr lang="fr-FR" i="1" u="sng" dirty="0"/>
              <a:t>Polyvalence</a:t>
            </a:r>
            <a:r>
              <a:rPr lang="fr-FR" dirty="0"/>
              <a:t> : On peut tout faire un avec un ordinateur (de la photo, des jeux vidéos, des tâches administratives, des réseaux sociaux, des téléservices, etc …) connecter des périphériques (imprimante, clé USB, appareil photo, etc …)</a:t>
            </a:r>
          </a:p>
          <a:p>
            <a:r>
              <a:rPr lang="fr-FR" i="1" u="sng" dirty="0"/>
              <a:t>Evolutivité</a:t>
            </a:r>
            <a:r>
              <a:rPr lang="fr-FR" dirty="0"/>
              <a:t> : Les ordinateurs peuvent évoluer en augmentant leur puissance, en changeant des composants en panne. (attention aux portables)</a:t>
            </a:r>
          </a:p>
          <a:p>
            <a:r>
              <a:rPr lang="fr-FR" i="1" u="sng" dirty="0"/>
              <a:t>Paramétrables</a:t>
            </a:r>
            <a:r>
              <a:rPr lang="fr-FR" dirty="0"/>
              <a:t> : On peut configurer son ordinateur comme on le souhaite. (taille d’affichage, couleurs, loupe)</a:t>
            </a:r>
          </a:p>
        </p:txBody>
      </p:sp>
      <p:sp>
        <p:nvSpPr>
          <p:cNvPr id="17" name="Espace réservé du texte 16"/>
          <p:cNvSpPr>
            <a:spLocks noGrp="1"/>
          </p:cNvSpPr>
          <p:nvPr>
            <p:ph type="body" sz="quarter" idx="3"/>
          </p:nvPr>
        </p:nvSpPr>
        <p:spPr>
          <a:xfrm>
            <a:off x="5088384" y="2202855"/>
            <a:ext cx="4185618" cy="576262"/>
          </a:xfrm>
        </p:spPr>
        <p:txBody>
          <a:bodyPr anchor="ctr"/>
          <a:lstStyle/>
          <a:p>
            <a:pPr algn="ctr"/>
            <a:r>
              <a:rPr lang="fr-FR" dirty="0"/>
              <a:t>Inconvénients</a:t>
            </a:r>
          </a:p>
        </p:txBody>
      </p:sp>
      <p:sp>
        <p:nvSpPr>
          <p:cNvPr id="18" name="Espace réservé du contenu 17"/>
          <p:cNvSpPr>
            <a:spLocks noGrp="1"/>
          </p:cNvSpPr>
          <p:nvPr>
            <p:ph sz="quarter" idx="4"/>
          </p:nvPr>
        </p:nvSpPr>
        <p:spPr>
          <a:xfrm>
            <a:off x="5088384" y="2853730"/>
            <a:ext cx="4185617" cy="3304117"/>
          </a:xfrm>
        </p:spPr>
        <p:txBody>
          <a:bodyPr>
            <a:normAutofit/>
          </a:bodyPr>
          <a:lstStyle/>
          <a:p>
            <a:r>
              <a:rPr lang="fr-FR" i="1" u="sng" dirty="0"/>
              <a:t>Mobilité</a:t>
            </a:r>
            <a:r>
              <a:rPr lang="fr-FR" dirty="0"/>
              <a:t> : Les ordinateurs fixes ne peuvent pas être transportés partout. Même les ordinateurs portables sont assez lourds. (au moins 1,5kg)</a:t>
            </a:r>
          </a:p>
          <a:p>
            <a:r>
              <a:rPr lang="fr-FR" i="1" u="sng" dirty="0"/>
              <a:t>Complexité</a:t>
            </a:r>
            <a:r>
              <a:rPr lang="fr-FR" dirty="0"/>
              <a:t> : Ce qui est une force peut devenir également une faiblesse car la multitude des possibilités offertes peut s’avérer complexe pour un débutant. </a:t>
            </a:r>
          </a:p>
        </p:txBody>
      </p:sp>
      <p:sp>
        <p:nvSpPr>
          <p:cNvPr id="12" name="ZoneTexte 11"/>
          <p:cNvSpPr txBox="1"/>
          <p:nvPr/>
        </p:nvSpPr>
        <p:spPr>
          <a:xfrm>
            <a:off x="675745" y="1270000"/>
            <a:ext cx="8993139" cy="923330"/>
          </a:xfrm>
          <a:prstGeom prst="rect">
            <a:avLst/>
          </a:prstGeom>
          <a:noFill/>
        </p:spPr>
        <p:txBody>
          <a:bodyPr wrap="square" rtlCol="0">
            <a:spAutoFit/>
          </a:bodyPr>
          <a:lstStyle/>
          <a:p>
            <a:r>
              <a:rPr lang="fr-FR" b="1" dirty="0"/>
              <a:t>Les ordinateurs sont les équipements numériques de référence. Depuis les années 2000 ils sont supplantés par les tablettes et les smartphones pour des raisons de mobilité.</a:t>
            </a:r>
          </a:p>
        </p:txBody>
      </p:sp>
      <p:pic>
        <p:nvPicPr>
          <p:cNvPr id="15" name="Imag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67504" y="5599902"/>
            <a:ext cx="1041862" cy="1126480"/>
          </a:xfrm>
          <a:prstGeom prst="rect">
            <a:avLst/>
          </a:prstGeom>
        </p:spPr>
      </p:pic>
      <p:pic>
        <p:nvPicPr>
          <p:cNvPr id="3" name="Imag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26157" y="2135871"/>
            <a:ext cx="643246" cy="643246"/>
          </a:xfrm>
          <a:prstGeom prst="rect">
            <a:avLst/>
          </a:prstGeom>
        </p:spPr>
      </p:pic>
      <p:pic>
        <p:nvPicPr>
          <p:cNvPr id="4" name="Imag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53080" y="2225254"/>
            <a:ext cx="405324" cy="466934"/>
          </a:xfrm>
          <a:prstGeom prst="rect">
            <a:avLst/>
          </a:prstGeom>
        </p:spPr>
      </p:pic>
    </p:spTree>
    <p:extLst>
      <p:ext uri="{BB962C8B-B14F-4D97-AF65-F5344CB8AC3E}">
        <p14:creationId xmlns:p14="http://schemas.microsoft.com/office/powerpoint/2010/main" val="3417820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9">
                                            <p:txEl>
                                              <p:pRg st="0" end="0"/>
                                            </p:txEl>
                                          </p:spTgt>
                                        </p:tgtEl>
                                        <p:attrNameLst>
                                          <p:attrName>style.visibility</p:attrName>
                                        </p:attrNameLst>
                                      </p:cBhvr>
                                      <p:to>
                                        <p:strVal val="visible"/>
                                      </p:to>
                                    </p:set>
                                    <p:anim calcmode="lin" valueType="num">
                                      <p:cBhvr>
                                        <p:cTn id="14" dur="500" fill="hold"/>
                                        <p:tgtEl>
                                          <p:spTgt spid="9">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9">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9">
                                            <p:txEl>
                                              <p:pRg st="0" end="0"/>
                                            </p:txEl>
                                          </p:spTgt>
                                        </p:tgtEl>
                                      </p:cBhvr>
                                    </p:animEffect>
                                  </p:childTnLst>
                                </p:cTn>
                              </p:par>
                              <p:par>
                                <p:cTn id="17" presetID="53" presetClass="entr" presetSubtype="16" fill="hold" grpId="0" nodeType="withEffect">
                                  <p:stCondLst>
                                    <p:cond delay="0"/>
                                  </p:stCondLst>
                                  <p:childTnLst>
                                    <p:set>
                                      <p:cBhvr>
                                        <p:cTn id="18" dur="1" fill="hold">
                                          <p:stCondLst>
                                            <p:cond delay="0"/>
                                          </p:stCondLst>
                                        </p:cTn>
                                        <p:tgtEl>
                                          <p:spTgt spid="16">
                                            <p:txEl>
                                              <p:pRg st="0" end="0"/>
                                            </p:txEl>
                                          </p:spTgt>
                                        </p:tgtEl>
                                        <p:attrNameLst>
                                          <p:attrName>style.visibility</p:attrName>
                                        </p:attrNameLst>
                                      </p:cBhvr>
                                      <p:to>
                                        <p:strVal val="visible"/>
                                      </p:to>
                                    </p:set>
                                    <p:anim calcmode="lin" valueType="num">
                                      <p:cBhvr>
                                        <p:cTn id="19" dur="500" fill="hold"/>
                                        <p:tgtEl>
                                          <p:spTgt spid="16">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16">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16">
                                            <p:txEl>
                                              <p:pRg st="0" end="0"/>
                                            </p:txEl>
                                          </p:spTgt>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16">
                                            <p:txEl>
                                              <p:pRg st="1" end="1"/>
                                            </p:txEl>
                                          </p:spTgt>
                                        </p:tgtEl>
                                        <p:attrNameLst>
                                          <p:attrName>style.visibility</p:attrName>
                                        </p:attrNameLst>
                                      </p:cBhvr>
                                      <p:to>
                                        <p:strVal val="visible"/>
                                      </p:to>
                                    </p:set>
                                    <p:anim calcmode="lin" valueType="num">
                                      <p:cBhvr>
                                        <p:cTn id="24" dur="500" fill="hold"/>
                                        <p:tgtEl>
                                          <p:spTgt spid="16">
                                            <p:txEl>
                                              <p:pRg st="1" end="1"/>
                                            </p:txEl>
                                          </p:spTgt>
                                        </p:tgtEl>
                                        <p:attrNameLst>
                                          <p:attrName>ppt_w</p:attrName>
                                        </p:attrNameLst>
                                      </p:cBhvr>
                                      <p:tavLst>
                                        <p:tav tm="0">
                                          <p:val>
                                            <p:fltVal val="0"/>
                                          </p:val>
                                        </p:tav>
                                        <p:tav tm="100000">
                                          <p:val>
                                            <p:strVal val="#ppt_w"/>
                                          </p:val>
                                        </p:tav>
                                      </p:tavLst>
                                    </p:anim>
                                    <p:anim calcmode="lin" valueType="num">
                                      <p:cBhvr>
                                        <p:cTn id="25" dur="500" fill="hold"/>
                                        <p:tgtEl>
                                          <p:spTgt spid="16">
                                            <p:txEl>
                                              <p:pRg st="1" end="1"/>
                                            </p:txEl>
                                          </p:spTgt>
                                        </p:tgtEl>
                                        <p:attrNameLst>
                                          <p:attrName>ppt_h</p:attrName>
                                        </p:attrNameLst>
                                      </p:cBhvr>
                                      <p:tavLst>
                                        <p:tav tm="0">
                                          <p:val>
                                            <p:fltVal val="0"/>
                                          </p:val>
                                        </p:tav>
                                        <p:tav tm="100000">
                                          <p:val>
                                            <p:strVal val="#ppt_h"/>
                                          </p:val>
                                        </p:tav>
                                      </p:tavLst>
                                    </p:anim>
                                    <p:animEffect transition="in" filter="fade">
                                      <p:cBhvr>
                                        <p:cTn id="26" dur="500"/>
                                        <p:tgtEl>
                                          <p:spTgt spid="16">
                                            <p:txEl>
                                              <p:pRg st="1" end="1"/>
                                            </p:txEl>
                                          </p:spTgt>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16">
                                            <p:txEl>
                                              <p:pRg st="2" end="2"/>
                                            </p:txEl>
                                          </p:spTgt>
                                        </p:tgtEl>
                                        <p:attrNameLst>
                                          <p:attrName>style.visibility</p:attrName>
                                        </p:attrNameLst>
                                      </p:cBhvr>
                                      <p:to>
                                        <p:strVal val="visible"/>
                                      </p:to>
                                    </p:set>
                                    <p:anim calcmode="lin" valueType="num">
                                      <p:cBhvr>
                                        <p:cTn id="29" dur="500" fill="hold"/>
                                        <p:tgtEl>
                                          <p:spTgt spid="16">
                                            <p:txEl>
                                              <p:pRg st="2" end="2"/>
                                            </p:txEl>
                                          </p:spTgt>
                                        </p:tgtEl>
                                        <p:attrNameLst>
                                          <p:attrName>ppt_w</p:attrName>
                                        </p:attrNameLst>
                                      </p:cBhvr>
                                      <p:tavLst>
                                        <p:tav tm="0">
                                          <p:val>
                                            <p:fltVal val="0"/>
                                          </p:val>
                                        </p:tav>
                                        <p:tav tm="100000">
                                          <p:val>
                                            <p:strVal val="#ppt_w"/>
                                          </p:val>
                                        </p:tav>
                                      </p:tavLst>
                                    </p:anim>
                                    <p:anim calcmode="lin" valueType="num">
                                      <p:cBhvr>
                                        <p:cTn id="30" dur="500" fill="hold"/>
                                        <p:tgtEl>
                                          <p:spTgt spid="16">
                                            <p:txEl>
                                              <p:pRg st="2" end="2"/>
                                            </p:txEl>
                                          </p:spTgt>
                                        </p:tgtEl>
                                        <p:attrNameLst>
                                          <p:attrName>ppt_h</p:attrName>
                                        </p:attrNameLst>
                                      </p:cBhvr>
                                      <p:tavLst>
                                        <p:tav tm="0">
                                          <p:val>
                                            <p:fltVal val="0"/>
                                          </p:val>
                                        </p:tav>
                                        <p:tav tm="100000">
                                          <p:val>
                                            <p:strVal val="#ppt_h"/>
                                          </p:val>
                                        </p:tav>
                                      </p:tavLst>
                                    </p:anim>
                                    <p:animEffect transition="in" filter="fade">
                                      <p:cBhvr>
                                        <p:cTn id="31" dur="500"/>
                                        <p:tgtEl>
                                          <p:spTgt spid="16">
                                            <p:txEl>
                                              <p:pRg st="2" end="2"/>
                                            </p:txEl>
                                          </p:spTgt>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17">
                                            <p:txEl>
                                              <p:pRg st="0" end="0"/>
                                            </p:txEl>
                                          </p:spTgt>
                                        </p:tgtEl>
                                        <p:attrNameLst>
                                          <p:attrName>style.visibility</p:attrName>
                                        </p:attrNameLst>
                                      </p:cBhvr>
                                      <p:to>
                                        <p:strVal val="visible"/>
                                      </p:to>
                                    </p:set>
                                    <p:anim calcmode="lin" valueType="num">
                                      <p:cBhvr>
                                        <p:cTn id="34" dur="500" fill="hold"/>
                                        <p:tgtEl>
                                          <p:spTgt spid="17">
                                            <p:txEl>
                                              <p:pRg st="0" end="0"/>
                                            </p:txEl>
                                          </p:spTgt>
                                        </p:tgtEl>
                                        <p:attrNameLst>
                                          <p:attrName>ppt_w</p:attrName>
                                        </p:attrNameLst>
                                      </p:cBhvr>
                                      <p:tavLst>
                                        <p:tav tm="0">
                                          <p:val>
                                            <p:fltVal val="0"/>
                                          </p:val>
                                        </p:tav>
                                        <p:tav tm="100000">
                                          <p:val>
                                            <p:strVal val="#ppt_w"/>
                                          </p:val>
                                        </p:tav>
                                      </p:tavLst>
                                    </p:anim>
                                    <p:anim calcmode="lin" valueType="num">
                                      <p:cBhvr>
                                        <p:cTn id="35" dur="500" fill="hold"/>
                                        <p:tgtEl>
                                          <p:spTgt spid="17">
                                            <p:txEl>
                                              <p:pRg st="0" end="0"/>
                                            </p:txEl>
                                          </p:spTgt>
                                        </p:tgtEl>
                                        <p:attrNameLst>
                                          <p:attrName>ppt_h</p:attrName>
                                        </p:attrNameLst>
                                      </p:cBhvr>
                                      <p:tavLst>
                                        <p:tav tm="0">
                                          <p:val>
                                            <p:fltVal val="0"/>
                                          </p:val>
                                        </p:tav>
                                        <p:tav tm="100000">
                                          <p:val>
                                            <p:strVal val="#ppt_h"/>
                                          </p:val>
                                        </p:tav>
                                      </p:tavLst>
                                    </p:anim>
                                    <p:animEffect transition="in" filter="fade">
                                      <p:cBhvr>
                                        <p:cTn id="36" dur="500"/>
                                        <p:tgtEl>
                                          <p:spTgt spid="17">
                                            <p:txEl>
                                              <p:pRg st="0" end="0"/>
                                            </p:txEl>
                                          </p:spTgt>
                                        </p:tgtEl>
                                      </p:cBhvr>
                                    </p:animEffect>
                                  </p:childTnLst>
                                </p:cTn>
                              </p:par>
                              <p:par>
                                <p:cTn id="37" presetID="53" presetClass="entr" presetSubtype="16" fill="hold" grpId="0" nodeType="withEffect">
                                  <p:stCondLst>
                                    <p:cond delay="0"/>
                                  </p:stCondLst>
                                  <p:childTnLst>
                                    <p:set>
                                      <p:cBhvr>
                                        <p:cTn id="38" dur="1" fill="hold">
                                          <p:stCondLst>
                                            <p:cond delay="0"/>
                                          </p:stCondLst>
                                        </p:cTn>
                                        <p:tgtEl>
                                          <p:spTgt spid="18">
                                            <p:txEl>
                                              <p:pRg st="0" end="0"/>
                                            </p:txEl>
                                          </p:spTgt>
                                        </p:tgtEl>
                                        <p:attrNameLst>
                                          <p:attrName>style.visibility</p:attrName>
                                        </p:attrNameLst>
                                      </p:cBhvr>
                                      <p:to>
                                        <p:strVal val="visible"/>
                                      </p:to>
                                    </p:set>
                                    <p:anim calcmode="lin" valueType="num">
                                      <p:cBhvr>
                                        <p:cTn id="39" dur="500" fill="hold"/>
                                        <p:tgtEl>
                                          <p:spTgt spid="18">
                                            <p:txEl>
                                              <p:pRg st="0" end="0"/>
                                            </p:txEl>
                                          </p:spTgt>
                                        </p:tgtEl>
                                        <p:attrNameLst>
                                          <p:attrName>ppt_w</p:attrName>
                                        </p:attrNameLst>
                                      </p:cBhvr>
                                      <p:tavLst>
                                        <p:tav tm="0">
                                          <p:val>
                                            <p:fltVal val="0"/>
                                          </p:val>
                                        </p:tav>
                                        <p:tav tm="100000">
                                          <p:val>
                                            <p:strVal val="#ppt_w"/>
                                          </p:val>
                                        </p:tav>
                                      </p:tavLst>
                                    </p:anim>
                                    <p:anim calcmode="lin" valueType="num">
                                      <p:cBhvr>
                                        <p:cTn id="40" dur="500" fill="hold"/>
                                        <p:tgtEl>
                                          <p:spTgt spid="18">
                                            <p:txEl>
                                              <p:pRg st="0" end="0"/>
                                            </p:txEl>
                                          </p:spTgt>
                                        </p:tgtEl>
                                        <p:attrNameLst>
                                          <p:attrName>ppt_h</p:attrName>
                                        </p:attrNameLst>
                                      </p:cBhvr>
                                      <p:tavLst>
                                        <p:tav tm="0">
                                          <p:val>
                                            <p:fltVal val="0"/>
                                          </p:val>
                                        </p:tav>
                                        <p:tav tm="100000">
                                          <p:val>
                                            <p:strVal val="#ppt_h"/>
                                          </p:val>
                                        </p:tav>
                                      </p:tavLst>
                                    </p:anim>
                                    <p:animEffect transition="in" filter="fade">
                                      <p:cBhvr>
                                        <p:cTn id="41" dur="500"/>
                                        <p:tgtEl>
                                          <p:spTgt spid="18">
                                            <p:txEl>
                                              <p:pRg st="0" end="0"/>
                                            </p:txEl>
                                          </p:spTgt>
                                        </p:tgtEl>
                                      </p:cBhvr>
                                    </p:animEffect>
                                  </p:childTnLst>
                                </p:cTn>
                              </p:par>
                              <p:par>
                                <p:cTn id="42" presetID="53" presetClass="entr" presetSubtype="16" fill="hold" grpId="0" nodeType="withEffect">
                                  <p:stCondLst>
                                    <p:cond delay="0"/>
                                  </p:stCondLst>
                                  <p:childTnLst>
                                    <p:set>
                                      <p:cBhvr>
                                        <p:cTn id="43" dur="1" fill="hold">
                                          <p:stCondLst>
                                            <p:cond delay="0"/>
                                          </p:stCondLst>
                                        </p:cTn>
                                        <p:tgtEl>
                                          <p:spTgt spid="18">
                                            <p:txEl>
                                              <p:pRg st="1" end="1"/>
                                            </p:txEl>
                                          </p:spTgt>
                                        </p:tgtEl>
                                        <p:attrNameLst>
                                          <p:attrName>style.visibility</p:attrName>
                                        </p:attrNameLst>
                                      </p:cBhvr>
                                      <p:to>
                                        <p:strVal val="visible"/>
                                      </p:to>
                                    </p:set>
                                    <p:anim calcmode="lin" valueType="num">
                                      <p:cBhvr>
                                        <p:cTn id="44" dur="500" fill="hold"/>
                                        <p:tgtEl>
                                          <p:spTgt spid="18">
                                            <p:txEl>
                                              <p:pRg st="1" end="1"/>
                                            </p:txEl>
                                          </p:spTgt>
                                        </p:tgtEl>
                                        <p:attrNameLst>
                                          <p:attrName>ppt_w</p:attrName>
                                        </p:attrNameLst>
                                      </p:cBhvr>
                                      <p:tavLst>
                                        <p:tav tm="0">
                                          <p:val>
                                            <p:fltVal val="0"/>
                                          </p:val>
                                        </p:tav>
                                        <p:tav tm="100000">
                                          <p:val>
                                            <p:strVal val="#ppt_w"/>
                                          </p:val>
                                        </p:tav>
                                      </p:tavLst>
                                    </p:anim>
                                    <p:anim calcmode="lin" valueType="num">
                                      <p:cBhvr>
                                        <p:cTn id="45" dur="500" fill="hold"/>
                                        <p:tgtEl>
                                          <p:spTgt spid="18">
                                            <p:txEl>
                                              <p:pRg st="1" end="1"/>
                                            </p:txEl>
                                          </p:spTgt>
                                        </p:tgtEl>
                                        <p:attrNameLst>
                                          <p:attrName>ppt_h</p:attrName>
                                        </p:attrNameLst>
                                      </p:cBhvr>
                                      <p:tavLst>
                                        <p:tav tm="0">
                                          <p:val>
                                            <p:fltVal val="0"/>
                                          </p:val>
                                        </p:tav>
                                        <p:tav tm="100000">
                                          <p:val>
                                            <p:strVal val="#ppt_h"/>
                                          </p:val>
                                        </p:tav>
                                      </p:tavLst>
                                    </p:anim>
                                    <p:animEffect transition="in" filter="fade">
                                      <p:cBhvr>
                                        <p:cTn id="46" dur="500"/>
                                        <p:tgtEl>
                                          <p:spTgt spid="18">
                                            <p:txEl>
                                              <p:pRg st="1" end="1"/>
                                            </p:txEl>
                                          </p:spTgt>
                                        </p:tgtEl>
                                      </p:cBhvr>
                                    </p:animEffect>
                                  </p:childTnLst>
                                </p:cTn>
                              </p:par>
                              <p:par>
                                <p:cTn id="47" presetID="53" presetClass="entr" presetSubtype="16" fill="hold" nodeType="withEffect">
                                  <p:stCondLst>
                                    <p:cond delay="0"/>
                                  </p:stCondLst>
                                  <p:childTnLst>
                                    <p:set>
                                      <p:cBhvr>
                                        <p:cTn id="48" dur="1" fill="hold">
                                          <p:stCondLst>
                                            <p:cond delay="0"/>
                                          </p:stCondLst>
                                        </p:cTn>
                                        <p:tgtEl>
                                          <p:spTgt spid="4"/>
                                        </p:tgtEl>
                                        <p:attrNameLst>
                                          <p:attrName>style.visibility</p:attrName>
                                        </p:attrNameLst>
                                      </p:cBhvr>
                                      <p:to>
                                        <p:strVal val="visible"/>
                                      </p:to>
                                    </p:set>
                                    <p:anim calcmode="lin" valueType="num">
                                      <p:cBhvr>
                                        <p:cTn id="49" dur="500" fill="hold"/>
                                        <p:tgtEl>
                                          <p:spTgt spid="4"/>
                                        </p:tgtEl>
                                        <p:attrNameLst>
                                          <p:attrName>ppt_w</p:attrName>
                                        </p:attrNameLst>
                                      </p:cBhvr>
                                      <p:tavLst>
                                        <p:tav tm="0">
                                          <p:val>
                                            <p:fltVal val="0"/>
                                          </p:val>
                                        </p:tav>
                                        <p:tav tm="100000">
                                          <p:val>
                                            <p:strVal val="#ppt_w"/>
                                          </p:val>
                                        </p:tav>
                                      </p:tavLst>
                                    </p:anim>
                                    <p:anim calcmode="lin" valueType="num">
                                      <p:cBhvr>
                                        <p:cTn id="50" dur="500" fill="hold"/>
                                        <p:tgtEl>
                                          <p:spTgt spid="4"/>
                                        </p:tgtEl>
                                        <p:attrNameLst>
                                          <p:attrName>ppt_h</p:attrName>
                                        </p:attrNameLst>
                                      </p:cBhvr>
                                      <p:tavLst>
                                        <p:tav tm="0">
                                          <p:val>
                                            <p:fltVal val="0"/>
                                          </p:val>
                                        </p:tav>
                                        <p:tav tm="100000">
                                          <p:val>
                                            <p:strVal val="#ppt_h"/>
                                          </p:val>
                                        </p:tav>
                                      </p:tavLst>
                                    </p:anim>
                                    <p:animEffect transition="in" filter="fade">
                                      <p:cBhvr>
                                        <p:cTn id="51" dur="500"/>
                                        <p:tgtEl>
                                          <p:spTgt spid="4"/>
                                        </p:tgtEl>
                                      </p:cBhvr>
                                    </p:animEffect>
                                  </p:childTnLst>
                                </p:cTn>
                              </p:par>
                              <p:par>
                                <p:cTn id="52" presetID="53" presetClass="entr" presetSubtype="16" fill="hold" nodeType="withEffect">
                                  <p:stCondLst>
                                    <p:cond delay="0"/>
                                  </p:stCondLst>
                                  <p:childTnLst>
                                    <p:set>
                                      <p:cBhvr>
                                        <p:cTn id="53" dur="1" fill="hold">
                                          <p:stCondLst>
                                            <p:cond delay="0"/>
                                          </p:stCondLst>
                                        </p:cTn>
                                        <p:tgtEl>
                                          <p:spTgt spid="3"/>
                                        </p:tgtEl>
                                        <p:attrNameLst>
                                          <p:attrName>style.visibility</p:attrName>
                                        </p:attrNameLst>
                                      </p:cBhvr>
                                      <p:to>
                                        <p:strVal val="visible"/>
                                      </p:to>
                                    </p:set>
                                    <p:anim calcmode="lin" valueType="num">
                                      <p:cBhvr>
                                        <p:cTn id="54" dur="500" fill="hold"/>
                                        <p:tgtEl>
                                          <p:spTgt spid="3"/>
                                        </p:tgtEl>
                                        <p:attrNameLst>
                                          <p:attrName>ppt_w</p:attrName>
                                        </p:attrNameLst>
                                      </p:cBhvr>
                                      <p:tavLst>
                                        <p:tav tm="0">
                                          <p:val>
                                            <p:fltVal val="0"/>
                                          </p:val>
                                        </p:tav>
                                        <p:tav tm="100000">
                                          <p:val>
                                            <p:strVal val="#ppt_w"/>
                                          </p:val>
                                        </p:tav>
                                      </p:tavLst>
                                    </p:anim>
                                    <p:anim calcmode="lin" valueType="num">
                                      <p:cBhvr>
                                        <p:cTn id="55" dur="500" fill="hold"/>
                                        <p:tgtEl>
                                          <p:spTgt spid="3"/>
                                        </p:tgtEl>
                                        <p:attrNameLst>
                                          <p:attrName>ppt_h</p:attrName>
                                        </p:attrNameLst>
                                      </p:cBhvr>
                                      <p:tavLst>
                                        <p:tav tm="0">
                                          <p:val>
                                            <p:fltVal val="0"/>
                                          </p:val>
                                        </p:tav>
                                        <p:tav tm="100000">
                                          <p:val>
                                            <p:strVal val="#ppt_h"/>
                                          </p:val>
                                        </p:tav>
                                      </p:tavLst>
                                    </p:anim>
                                    <p:animEffect transition="in" filter="fade">
                                      <p:cBhvr>
                                        <p:cTn id="5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P spid="16" grpId="0" build="p"/>
      <p:bldP spid="17" grpId="0" build="p"/>
      <p:bldP spid="18" grpId="0" uiExpand="1" build="p"/>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Les ordinateurs : Les prix / les marques</a:t>
            </a:r>
          </a:p>
        </p:txBody>
      </p:sp>
      <p:sp>
        <p:nvSpPr>
          <p:cNvPr id="12" name="ZoneTexte 11"/>
          <p:cNvSpPr txBox="1"/>
          <p:nvPr/>
        </p:nvSpPr>
        <p:spPr>
          <a:xfrm>
            <a:off x="675745" y="1270000"/>
            <a:ext cx="8993139" cy="646331"/>
          </a:xfrm>
          <a:prstGeom prst="rect">
            <a:avLst/>
          </a:prstGeom>
          <a:noFill/>
        </p:spPr>
        <p:txBody>
          <a:bodyPr wrap="square" rtlCol="0">
            <a:spAutoFit/>
          </a:bodyPr>
          <a:lstStyle/>
          <a:p>
            <a:r>
              <a:rPr lang="fr-FR" b="1" dirty="0"/>
              <a:t>Le marché de l’ordinateur fixe et portable est vaste, on y trouve de tout et à tout les prix. Aussi, voici quelques conseils afin de mieux choisir son équipement</a:t>
            </a:r>
          </a:p>
        </p:txBody>
      </p:sp>
      <p:pic>
        <p:nvPicPr>
          <p:cNvPr id="15" name="Imag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67504" y="5599902"/>
            <a:ext cx="1041862" cy="1126480"/>
          </a:xfrm>
          <a:prstGeom prst="rect">
            <a:avLst/>
          </a:prstGeom>
        </p:spPr>
      </p:pic>
      <p:sp>
        <p:nvSpPr>
          <p:cNvPr id="6" name="ZoneTexte 5"/>
          <p:cNvSpPr txBox="1"/>
          <p:nvPr/>
        </p:nvSpPr>
        <p:spPr>
          <a:xfrm>
            <a:off x="675745" y="2133601"/>
            <a:ext cx="8800407" cy="4401205"/>
          </a:xfrm>
          <a:prstGeom prst="rect">
            <a:avLst/>
          </a:prstGeom>
          <a:noFill/>
        </p:spPr>
        <p:txBody>
          <a:bodyPr wrap="square" rtlCol="0">
            <a:spAutoFit/>
          </a:bodyPr>
          <a:lstStyle/>
          <a:p>
            <a:r>
              <a:rPr lang="fr-FR" sz="1600" b="1" i="1" u="sng" dirty="0"/>
              <a:t>Puissance</a:t>
            </a:r>
            <a:r>
              <a:rPr lang="fr-FR" sz="1600" dirty="0"/>
              <a:t>: Plus un ordinateur est puissant, plus il est cher !</a:t>
            </a:r>
          </a:p>
          <a:p>
            <a:pPr marL="285750" indent="-285750">
              <a:buFont typeface="Arial" panose="020B0604020202020204" pitchFamily="34" charset="0"/>
              <a:buChar char="•"/>
            </a:pPr>
            <a:r>
              <a:rPr lang="fr-FR" sz="1600" dirty="0"/>
              <a:t>Un ordinateur « d’entrée de gamme » pourra tout à fait servir aux tâches quotidiennes (internet, téléservices, regarder des photos/vidéos, faire du traitement de texte ou du tableur)</a:t>
            </a:r>
          </a:p>
          <a:p>
            <a:pPr marL="285750" indent="-285750">
              <a:buFont typeface="Arial" panose="020B0604020202020204" pitchFamily="34" charset="0"/>
              <a:buChar char="•"/>
            </a:pPr>
            <a:r>
              <a:rPr lang="fr-FR" sz="1600" dirty="0"/>
              <a:t>Un ordinateur « haut de gamme » servira à des tâches demandant plus de puissance comme les jeux-vidéos, le traitement de photos ou de vidéos.</a:t>
            </a:r>
          </a:p>
          <a:p>
            <a:r>
              <a:rPr lang="fr-FR" sz="1600" dirty="0"/>
              <a:t> </a:t>
            </a:r>
          </a:p>
          <a:p>
            <a:r>
              <a:rPr lang="fr-FR" sz="1600" b="1" i="1" u="sng" dirty="0"/>
              <a:t>Stockage</a:t>
            </a:r>
            <a:r>
              <a:rPr lang="fr-FR" sz="1600" dirty="0"/>
              <a:t> : C’est la capacité de l’ordinateur à conserver vos fichiers. Plus il y de stockage et plus vous pourrez y mettre des fichiers (photos, films, courriers, etc ..)</a:t>
            </a:r>
          </a:p>
          <a:p>
            <a:r>
              <a:rPr lang="fr-FR" sz="1600" dirty="0"/>
              <a:t>Votre choix dépendra encore une fois de vos usages. Si vous avez beaucoup de vidéos ou de photos il faudra choisir un ordinateur avec beaucoup de stockage (au moins 1To de disque dur) . Si vous ne faites que des courriers et du surf internet pas besoin d’avoir un disque dur de grande capacité (entre 250 et 500 Go)</a:t>
            </a:r>
          </a:p>
          <a:p>
            <a:endParaRPr lang="fr-FR" sz="1600" dirty="0"/>
          </a:p>
          <a:p>
            <a:r>
              <a:rPr lang="fr-FR" sz="1600" b="1" u="sng" dirty="0"/>
              <a:t>Connectivité</a:t>
            </a:r>
            <a:r>
              <a:rPr lang="fr-FR" sz="1600" dirty="0"/>
              <a:t> : Vérifier que l’ordinateur possède une carte Wifi (le cas échéant). Si vous souhaitez faire des réseaux sociaux (Skype/</a:t>
            </a:r>
            <a:r>
              <a:rPr lang="fr-FR" sz="1600" dirty="0" err="1"/>
              <a:t>messenger</a:t>
            </a:r>
            <a:r>
              <a:rPr lang="fr-FR" sz="1600" dirty="0"/>
              <a:t>) alors il convient de vérifier que l’ordinateur est vendu avec des enceintes, une caméra, un micro. </a:t>
            </a:r>
          </a:p>
        </p:txBody>
      </p:sp>
    </p:spTree>
    <p:extLst>
      <p:ext uri="{BB962C8B-B14F-4D97-AF65-F5344CB8AC3E}">
        <p14:creationId xmlns:p14="http://schemas.microsoft.com/office/powerpoint/2010/main" val="2703387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Les ordinateurs : Les prix / les marques</a:t>
            </a:r>
          </a:p>
        </p:txBody>
      </p:sp>
      <p:sp>
        <p:nvSpPr>
          <p:cNvPr id="12" name="ZoneTexte 11"/>
          <p:cNvSpPr txBox="1"/>
          <p:nvPr/>
        </p:nvSpPr>
        <p:spPr>
          <a:xfrm>
            <a:off x="675745" y="1270000"/>
            <a:ext cx="8993139" cy="369332"/>
          </a:xfrm>
          <a:prstGeom prst="rect">
            <a:avLst/>
          </a:prstGeom>
          <a:noFill/>
        </p:spPr>
        <p:txBody>
          <a:bodyPr wrap="square" rtlCol="0">
            <a:spAutoFit/>
          </a:bodyPr>
          <a:lstStyle/>
          <a:p>
            <a:r>
              <a:rPr lang="fr-FR" b="1" dirty="0"/>
              <a:t>Quelques conseils supplémentaires …</a:t>
            </a:r>
          </a:p>
        </p:txBody>
      </p:sp>
      <p:pic>
        <p:nvPicPr>
          <p:cNvPr id="15" name="Imag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67504" y="5599902"/>
            <a:ext cx="1041862" cy="1126480"/>
          </a:xfrm>
          <a:prstGeom prst="rect">
            <a:avLst/>
          </a:prstGeom>
        </p:spPr>
      </p:pic>
      <p:sp>
        <p:nvSpPr>
          <p:cNvPr id="6" name="ZoneTexte 5"/>
          <p:cNvSpPr txBox="1"/>
          <p:nvPr/>
        </p:nvSpPr>
        <p:spPr>
          <a:xfrm>
            <a:off x="675745" y="1930400"/>
            <a:ext cx="8800407" cy="3416320"/>
          </a:xfrm>
          <a:prstGeom prst="rect">
            <a:avLst/>
          </a:prstGeom>
          <a:noFill/>
        </p:spPr>
        <p:txBody>
          <a:bodyPr wrap="square" rtlCol="0">
            <a:spAutoFit/>
          </a:bodyPr>
          <a:lstStyle/>
          <a:p>
            <a:r>
              <a:rPr lang="fr-FR" dirty="0"/>
              <a:t>Préférer l’achat de marques de constructeurs connus comme Dell, HP, Acer, Apple, Lenovo : </a:t>
            </a:r>
          </a:p>
          <a:p>
            <a:endParaRPr lang="fr-FR" dirty="0"/>
          </a:p>
          <a:p>
            <a:pPr marL="285750" indent="-285750">
              <a:buFont typeface="Arial" panose="020B0604020202020204" pitchFamily="34" charset="0"/>
              <a:buChar char="•"/>
            </a:pPr>
            <a:r>
              <a:rPr lang="fr-FR" dirty="0"/>
              <a:t>Ils sont vendus avec des numéros d’assistance informatique </a:t>
            </a:r>
          </a:p>
          <a:p>
            <a:pPr marL="285750" indent="-285750">
              <a:buFont typeface="Arial" panose="020B0604020202020204" pitchFamily="34" charset="0"/>
              <a:buChar char="•"/>
            </a:pPr>
            <a:r>
              <a:rPr lang="fr-FR" dirty="0"/>
              <a:t>Les N° d’assistance des grands constructeurs sont en français et plutôt efficaces.</a:t>
            </a:r>
          </a:p>
          <a:p>
            <a:pPr marL="285750" indent="-285750">
              <a:buFont typeface="Arial" panose="020B0604020202020204" pitchFamily="34" charset="0"/>
              <a:buChar char="•"/>
            </a:pPr>
            <a:r>
              <a:rPr lang="fr-FR" dirty="0"/>
              <a:t>Toujours se renseigner auprès du vendeur sur l’existence d’un N° de téléphone de support informatique et de son coût.</a:t>
            </a:r>
          </a:p>
          <a:p>
            <a:endParaRPr lang="fr-FR" dirty="0"/>
          </a:p>
          <a:p>
            <a:r>
              <a:rPr lang="fr-FR" dirty="0"/>
              <a:t>Les prix des ordinateurs de grands constructeurs oscillent entre 500 et 3000€. Comme indiqué sur la diapositive précédente, en fonction de votre besoin en puissance et de la marque, les prix vont du simple au double, triple …</a:t>
            </a:r>
          </a:p>
        </p:txBody>
      </p:sp>
    </p:spTree>
    <p:extLst>
      <p:ext uri="{BB962C8B-B14F-4D97-AF65-F5344CB8AC3E}">
        <p14:creationId xmlns:p14="http://schemas.microsoft.com/office/powerpoint/2010/main" val="4262577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Les tablettes</a:t>
            </a:r>
          </a:p>
        </p:txBody>
      </p:sp>
      <p:sp>
        <p:nvSpPr>
          <p:cNvPr id="9" name="Espace réservé du texte 8"/>
          <p:cNvSpPr>
            <a:spLocks noGrp="1"/>
          </p:cNvSpPr>
          <p:nvPr>
            <p:ph type="body" idx="1"/>
          </p:nvPr>
        </p:nvSpPr>
        <p:spPr>
          <a:xfrm>
            <a:off x="675744" y="2213614"/>
            <a:ext cx="4185623" cy="576262"/>
          </a:xfrm>
        </p:spPr>
        <p:txBody>
          <a:bodyPr anchor="ctr"/>
          <a:lstStyle/>
          <a:p>
            <a:pPr algn="ctr"/>
            <a:r>
              <a:rPr lang="fr-FR" dirty="0"/>
              <a:t>Avantages</a:t>
            </a:r>
          </a:p>
        </p:txBody>
      </p:sp>
      <p:sp>
        <p:nvSpPr>
          <p:cNvPr id="16" name="Espace réservé du contenu 15"/>
          <p:cNvSpPr>
            <a:spLocks noGrp="1"/>
          </p:cNvSpPr>
          <p:nvPr>
            <p:ph sz="half" idx="2"/>
          </p:nvPr>
        </p:nvSpPr>
        <p:spPr>
          <a:xfrm>
            <a:off x="675743" y="2853730"/>
            <a:ext cx="4185623" cy="3304117"/>
          </a:xfrm>
        </p:spPr>
        <p:txBody>
          <a:bodyPr>
            <a:normAutofit fontScale="85000" lnSpcReduction="20000"/>
          </a:bodyPr>
          <a:lstStyle/>
          <a:p>
            <a:r>
              <a:rPr lang="fr-FR" i="1" u="sng" dirty="0"/>
              <a:t>Mobilité </a:t>
            </a:r>
            <a:r>
              <a:rPr lang="fr-FR" dirty="0"/>
              <a:t>: Les tablettes sont souvent légères et facilement transportables. Certaines possèdent des écrans de grande taille qui permettent un confort visuel. </a:t>
            </a:r>
          </a:p>
          <a:p>
            <a:r>
              <a:rPr lang="fr-FR" i="1" u="sng" dirty="0"/>
              <a:t>Simplicité </a:t>
            </a:r>
            <a:r>
              <a:rPr lang="fr-FR" dirty="0"/>
              <a:t>: Les tablettes sont assez faciles d’utilisation. Certains constructeurs comme « Apple » proposent des environnements balisés qui peuvent être réconfortants pour un novice.</a:t>
            </a:r>
          </a:p>
          <a:p>
            <a:r>
              <a:rPr lang="fr-FR" i="1" u="sng" dirty="0"/>
              <a:t>Connectivité </a:t>
            </a:r>
            <a:r>
              <a:rPr lang="fr-FR" dirty="0"/>
              <a:t>: Les tablettes peuvent se connecter à internet via le Wifi mais aussi via une connexion mobile data. C’est-à-dire que l’équipement peut se connecter à internet au travers du réseau mobile. (Attention cette fonction ajoute un surcout à l’achat)</a:t>
            </a:r>
          </a:p>
        </p:txBody>
      </p:sp>
      <p:sp>
        <p:nvSpPr>
          <p:cNvPr id="17" name="Espace réservé du texte 16"/>
          <p:cNvSpPr>
            <a:spLocks noGrp="1"/>
          </p:cNvSpPr>
          <p:nvPr>
            <p:ph type="body" sz="quarter" idx="3"/>
          </p:nvPr>
        </p:nvSpPr>
        <p:spPr>
          <a:xfrm>
            <a:off x="5088384" y="2202855"/>
            <a:ext cx="4185618" cy="576262"/>
          </a:xfrm>
        </p:spPr>
        <p:txBody>
          <a:bodyPr anchor="ctr"/>
          <a:lstStyle/>
          <a:p>
            <a:pPr algn="ctr"/>
            <a:r>
              <a:rPr lang="fr-FR" dirty="0"/>
              <a:t>Inconvénients</a:t>
            </a:r>
          </a:p>
        </p:txBody>
      </p:sp>
      <p:sp>
        <p:nvSpPr>
          <p:cNvPr id="18" name="Espace réservé du contenu 17"/>
          <p:cNvSpPr>
            <a:spLocks noGrp="1"/>
          </p:cNvSpPr>
          <p:nvPr>
            <p:ph sz="quarter" idx="4"/>
          </p:nvPr>
        </p:nvSpPr>
        <p:spPr>
          <a:xfrm>
            <a:off x="5088384" y="2853730"/>
            <a:ext cx="4185617" cy="3304117"/>
          </a:xfrm>
        </p:spPr>
        <p:txBody>
          <a:bodyPr>
            <a:normAutofit fontScale="92500" lnSpcReduction="10000"/>
          </a:bodyPr>
          <a:lstStyle/>
          <a:p>
            <a:r>
              <a:rPr lang="fr-FR" i="1" u="sng" dirty="0"/>
              <a:t>Evolutivité</a:t>
            </a:r>
            <a:r>
              <a:rPr lang="fr-FR" dirty="0"/>
              <a:t> : Les tablettes ne sont pas évolutives. Il n’est pas possible d’augmenter leur puissance ou bien leur stockage (possible sur certains modèles). Par ailleurs, l’obsolescence des tablettes peut être assez rapide (moins de 3 ans).</a:t>
            </a:r>
          </a:p>
          <a:p>
            <a:r>
              <a:rPr lang="fr-FR" i="1" u="sng" dirty="0"/>
              <a:t>Exclusivité</a:t>
            </a:r>
            <a:r>
              <a:rPr lang="fr-FR" dirty="0"/>
              <a:t> : Les modèles Apple IPad sont les tablettes les plus vendues. Il faut faire attention à l’écosystème Apple qui peut engendrer des problèmes de compatibilité avec des équipements d’une autre marque.</a:t>
            </a:r>
          </a:p>
        </p:txBody>
      </p:sp>
      <p:sp>
        <p:nvSpPr>
          <p:cNvPr id="12" name="ZoneTexte 11"/>
          <p:cNvSpPr txBox="1"/>
          <p:nvPr/>
        </p:nvSpPr>
        <p:spPr>
          <a:xfrm>
            <a:off x="675745" y="1270000"/>
            <a:ext cx="8993139" cy="646331"/>
          </a:xfrm>
          <a:prstGeom prst="rect">
            <a:avLst/>
          </a:prstGeom>
          <a:noFill/>
        </p:spPr>
        <p:txBody>
          <a:bodyPr wrap="square" rtlCol="0">
            <a:spAutoFit/>
          </a:bodyPr>
          <a:lstStyle/>
          <a:p>
            <a:r>
              <a:rPr lang="fr-FR" b="1" dirty="0"/>
              <a:t>Les tablettes sont des équipements numériques de mobilité qui permettent d’accéder à l’internet 2.0. </a:t>
            </a:r>
          </a:p>
        </p:txBody>
      </p:sp>
      <p:pic>
        <p:nvPicPr>
          <p:cNvPr id="15" name="Imag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67504" y="5599902"/>
            <a:ext cx="1041862" cy="1126480"/>
          </a:xfrm>
          <a:prstGeom prst="rect">
            <a:avLst/>
          </a:prstGeom>
        </p:spPr>
      </p:pic>
      <p:pic>
        <p:nvPicPr>
          <p:cNvPr id="10" name="Imag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19602" y="2146630"/>
            <a:ext cx="643246" cy="643246"/>
          </a:xfrm>
          <a:prstGeom prst="rect">
            <a:avLst/>
          </a:prstGeom>
        </p:spPr>
      </p:pic>
      <p:pic>
        <p:nvPicPr>
          <p:cNvPr id="11" name="Imag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80193" y="2213614"/>
            <a:ext cx="405324" cy="466934"/>
          </a:xfrm>
          <a:prstGeom prst="rect">
            <a:avLst/>
          </a:prstGeom>
        </p:spPr>
      </p:pic>
    </p:spTree>
    <p:extLst>
      <p:ext uri="{BB962C8B-B14F-4D97-AF65-F5344CB8AC3E}">
        <p14:creationId xmlns:p14="http://schemas.microsoft.com/office/powerpoint/2010/main" val="1956763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9">
                                            <p:txEl>
                                              <p:pRg st="0" end="0"/>
                                            </p:txEl>
                                          </p:spTgt>
                                        </p:tgtEl>
                                        <p:attrNameLst>
                                          <p:attrName>style.visibility</p:attrName>
                                        </p:attrNameLst>
                                      </p:cBhvr>
                                      <p:to>
                                        <p:strVal val="visible"/>
                                      </p:to>
                                    </p:set>
                                    <p:anim calcmode="lin" valueType="num">
                                      <p:cBhvr>
                                        <p:cTn id="14" dur="500" fill="hold"/>
                                        <p:tgtEl>
                                          <p:spTgt spid="9">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9">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9">
                                            <p:txEl>
                                              <p:pRg st="0" end="0"/>
                                            </p:txEl>
                                          </p:spTgt>
                                        </p:tgtEl>
                                      </p:cBhvr>
                                    </p:animEffect>
                                  </p:childTnLst>
                                </p:cTn>
                              </p:par>
                              <p:par>
                                <p:cTn id="17" presetID="53" presetClass="entr" presetSubtype="16" fill="hold" grpId="0" nodeType="withEffect">
                                  <p:stCondLst>
                                    <p:cond delay="0"/>
                                  </p:stCondLst>
                                  <p:childTnLst>
                                    <p:set>
                                      <p:cBhvr>
                                        <p:cTn id="18" dur="1" fill="hold">
                                          <p:stCondLst>
                                            <p:cond delay="0"/>
                                          </p:stCondLst>
                                        </p:cTn>
                                        <p:tgtEl>
                                          <p:spTgt spid="16">
                                            <p:txEl>
                                              <p:pRg st="0" end="0"/>
                                            </p:txEl>
                                          </p:spTgt>
                                        </p:tgtEl>
                                        <p:attrNameLst>
                                          <p:attrName>style.visibility</p:attrName>
                                        </p:attrNameLst>
                                      </p:cBhvr>
                                      <p:to>
                                        <p:strVal val="visible"/>
                                      </p:to>
                                    </p:set>
                                    <p:anim calcmode="lin" valueType="num">
                                      <p:cBhvr>
                                        <p:cTn id="19" dur="500" fill="hold"/>
                                        <p:tgtEl>
                                          <p:spTgt spid="16">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16">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16">
                                            <p:txEl>
                                              <p:pRg st="0" end="0"/>
                                            </p:txEl>
                                          </p:spTgt>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16">
                                            <p:txEl>
                                              <p:pRg st="1" end="1"/>
                                            </p:txEl>
                                          </p:spTgt>
                                        </p:tgtEl>
                                        <p:attrNameLst>
                                          <p:attrName>style.visibility</p:attrName>
                                        </p:attrNameLst>
                                      </p:cBhvr>
                                      <p:to>
                                        <p:strVal val="visible"/>
                                      </p:to>
                                    </p:set>
                                    <p:anim calcmode="lin" valueType="num">
                                      <p:cBhvr>
                                        <p:cTn id="24" dur="500" fill="hold"/>
                                        <p:tgtEl>
                                          <p:spTgt spid="16">
                                            <p:txEl>
                                              <p:pRg st="1" end="1"/>
                                            </p:txEl>
                                          </p:spTgt>
                                        </p:tgtEl>
                                        <p:attrNameLst>
                                          <p:attrName>ppt_w</p:attrName>
                                        </p:attrNameLst>
                                      </p:cBhvr>
                                      <p:tavLst>
                                        <p:tav tm="0">
                                          <p:val>
                                            <p:fltVal val="0"/>
                                          </p:val>
                                        </p:tav>
                                        <p:tav tm="100000">
                                          <p:val>
                                            <p:strVal val="#ppt_w"/>
                                          </p:val>
                                        </p:tav>
                                      </p:tavLst>
                                    </p:anim>
                                    <p:anim calcmode="lin" valueType="num">
                                      <p:cBhvr>
                                        <p:cTn id="25" dur="500" fill="hold"/>
                                        <p:tgtEl>
                                          <p:spTgt spid="16">
                                            <p:txEl>
                                              <p:pRg st="1" end="1"/>
                                            </p:txEl>
                                          </p:spTgt>
                                        </p:tgtEl>
                                        <p:attrNameLst>
                                          <p:attrName>ppt_h</p:attrName>
                                        </p:attrNameLst>
                                      </p:cBhvr>
                                      <p:tavLst>
                                        <p:tav tm="0">
                                          <p:val>
                                            <p:fltVal val="0"/>
                                          </p:val>
                                        </p:tav>
                                        <p:tav tm="100000">
                                          <p:val>
                                            <p:strVal val="#ppt_h"/>
                                          </p:val>
                                        </p:tav>
                                      </p:tavLst>
                                    </p:anim>
                                    <p:animEffect transition="in" filter="fade">
                                      <p:cBhvr>
                                        <p:cTn id="26" dur="500"/>
                                        <p:tgtEl>
                                          <p:spTgt spid="16">
                                            <p:txEl>
                                              <p:pRg st="1" end="1"/>
                                            </p:txEl>
                                          </p:spTgt>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16">
                                            <p:txEl>
                                              <p:pRg st="2" end="2"/>
                                            </p:txEl>
                                          </p:spTgt>
                                        </p:tgtEl>
                                        <p:attrNameLst>
                                          <p:attrName>style.visibility</p:attrName>
                                        </p:attrNameLst>
                                      </p:cBhvr>
                                      <p:to>
                                        <p:strVal val="visible"/>
                                      </p:to>
                                    </p:set>
                                    <p:anim calcmode="lin" valueType="num">
                                      <p:cBhvr>
                                        <p:cTn id="29" dur="500" fill="hold"/>
                                        <p:tgtEl>
                                          <p:spTgt spid="16">
                                            <p:txEl>
                                              <p:pRg st="2" end="2"/>
                                            </p:txEl>
                                          </p:spTgt>
                                        </p:tgtEl>
                                        <p:attrNameLst>
                                          <p:attrName>ppt_w</p:attrName>
                                        </p:attrNameLst>
                                      </p:cBhvr>
                                      <p:tavLst>
                                        <p:tav tm="0">
                                          <p:val>
                                            <p:fltVal val="0"/>
                                          </p:val>
                                        </p:tav>
                                        <p:tav tm="100000">
                                          <p:val>
                                            <p:strVal val="#ppt_w"/>
                                          </p:val>
                                        </p:tav>
                                      </p:tavLst>
                                    </p:anim>
                                    <p:anim calcmode="lin" valueType="num">
                                      <p:cBhvr>
                                        <p:cTn id="30" dur="500" fill="hold"/>
                                        <p:tgtEl>
                                          <p:spTgt spid="16">
                                            <p:txEl>
                                              <p:pRg st="2" end="2"/>
                                            </p:txEl>
                                          </p:spTgt>
                                        </p:tgtEl>
                                        <p:attrNameLst>
                                          <p:attrName>ppt_h</p:attrName>
                                        </p:attrNameLst>
                                      </p:cBhvr>
                                      <p:tavLst>
                                        <p:tav tm="0">
                                          <p:val>
                                            <p:fltVal val="0"/>
                                          </p:val>
                                        </p:tav>
                                        <p:tav tm="100000">
                                          <p:val>
                                            <p:strVal val="#ppt_h"/>
                                          </p:val>
                                        </p:tav>
                                      </p:tavLst>
                                    </p:anim>
                                    <p:animEffect transition="in" filter="fade">
                                      <p:cBhvr>
                                        <p:cTn id="31" dur="500"/>
                                        <p:tgtEl>
                                          <p:spTgt spid="16">
                                            <p:txEl>
                                              <p:pRg st="2" end="2"/>
                                            </p:txEl>
                                          </p:spTgt>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17">
                                            <p:txEl>
                                              <p:pRg st="0" end="0"/>
                                            </p:txEl>
                                          </p:spTgt>
                                        </p:tgtEl>
                                        <p:attrNameLst>
                                          <p:attrName>style.visibility</p:attrName>
                                        </p:attrNameLst>
                                      </p:cBhvr>
                                      <p:to>
                                        <p:strVal val="visible"/>
                                      </p:to>
                                    </p:set>
                                    <p:anim calcmode="lin" valueType="num">
                                      <p:cBhvr>
                                        <p:cTn id="34" dur="500" fill="hold"/>
                                        <p:tgtEl>
                                          <p:spTgt spid="17">
                                            <p:txEl>
                                              <p:pRg st="0" end="0"/>
                                            </p:txEl>
                                          </p:spTgt>
                                        </p:tgtEl>
                                        <p:attrNameLst>
                                          <p:attrName>ppt_w</p:attrName>
                                        </p:attrNameLst>
                                      </p:cBhvr>
                                      <p:tavLst>
                                        <p:tav tm="0">
                                          <p:val>
                                            <p:fltVal val="0"/>
                                          </p:val>
                                        </p:tav>
                                        <p:tav tm="100000">
                                          <p:val>
                                            <p:strVal val="#ppt_w"/>
                                          </p:val>
                                        </p:tav>
                                      </p:tavLst>
                                    </p:anim>
                                    <p:anim calcmode="lin" valueType="num">
                                      <p:cBhvr>
                                        <p:cTn id="35" dur="500" fill="hold"/>
                                        <p:tgtEl>
                                          <p:spTgt spid="17">
                                            <p:txEl>
                                              <p:pRg st="0" end="0"/>
                                            </p:txEl>
                                          </p:spTgt>
                                        </p:tgtEl>
                                        <p:attrNameLst>
                                          <p:attrName>ppt_h</p:attrName>
                                        </p:attrNameLst>
                                      </p:cBhvr>
                                      <p:tavLst>
                                        <p:tav tm="0">
                                          <p:val>
                                            <p:fltVal val="0"/>
                                          </p:val>
                                        </p:tav>
                                        <p:tav tm="100000">
                                          <p:val>
                                            <p:strVal val="#ppt_h"/>
                                          </p:val>
                                        </p:tav>
                                      </p:tavLst>
                                    </p:anim>
                                    <p:animEffect transition="in" filter="fade">
                                      <p:cBhvr>
                                        <p:cTn id="36" dur="500"/>
                                        <p:tgtEl>
                                          <p:spTgt spid="17">
                                            <p:txEl>
                                              <p:pRg st="0" end="0"/>
                                            </p:txEl>
                                          </p:spTgt>
                                        </p:tgtEl>
                                      </p:cBhvr>
                                    </p:animEffect>
                                  </p:childTnLst>
                                </p:cTn>
                              </p:par>
                              <p:par>
                                <p:cTn id="37" presetID="53" presetClass="entr" presetSubtype="16" fill="hold" grpId="0" nodeType="withEffect">
                                  <p:stCondLst>
                                    <p:cond delay="0"/>
                                  </p:stCondLst>
                                  <p:childTnLst>
                                    <p:set>
                                      <p:cBhvr>
                                        <p:cTn id="38" dur="1" fill="hold">
                                          <p:stCondLst>
                                            <p:cond delay="0"/>
                                          </p:stCondLst>
                                        </p:cTn>
                                        <p:tgtEl>
                                          <p:spTgt spid="18">
                                            <p:txEl>
                                              <p:pRg st="0" end="0"/>
                                            </p:txEl>
                                          </p:spTgt>
                                        </p:tgtEl>
                                        <p:attrNameLst>
                                          <p:attrName>style.visibility</p:attrName>
                                        </p:attrNameLst>
                                      </p:cBhvr>
                                      <p:to>
                                        <p:strVal val="visible"/>
                                      </p:to>
                                    </p:set>
                                    <p:anim calcmode="lin" valueType="num">
                                      <p:cBhvr>
                                        <p:cTn id="39" dur="500" fill="hold"/>
                                        <p:tgtEl>
                                          <p:spTgt spid="18">
                                            <p:txEl>
                                              <p:pRg st="0" end="0"/>
                                            </p:txEl>
                                          </p:spTgt>
                                        </p:tgtEl>
                                        <p:attrNameLst>
                                          <p:attrName>ppt_w</p:attrName>
                                        </p:attrNameLst>
                                      </p:cBhvr>
                                      <p:tavLst>
                                        <p:tav tm="0">
                                          <p:val>
                                            <p:fltVal val="0"/>
                                          </p:val>
                                        </p:tav>
                                        <p:tav tm="100000">
                                          <p:val>
                                            <p:strVal val="#ppt_w"/>
                                          </p:val>
                                        </p:tav>
                                      </p:tavLst>
                                    </p:anim>
                                    <p:anim calcmode="lin" valueType="num">
                                      <p:cBhvr>
                                        <p:cTn id="40" dur="500" fill="hold"/>
                                        <p:tgtEl>
                                          <p:spTgt spid="18">
                                            <p:txEl>
                                              <p:pRg st="0" end="0"/>
                                            </p:txEl>
                                          </p:spTgt>
                                        </p:tgtEl>
                                        <p:attrNameLst>
                                          <p:attrName>ppt_h</p:attrName>
                                        </p:attrNameLst>
                                      </p:cBhvr>
                                      <p:tavLst>
                                        <p:tav tm="0">
                                          <p:val>
                                            <p:fltVal val="0"/>
                                          </p:val>
                                        </p:tav>
                                        <p:tav tm="100000">
                                          <p:val>
                                            <p:strVal val="#ppt_h"/>
                                          </p:val>
                                        </p:tav>
                                      </p:tavLst>
                                    </p:anim>
                                    <p:animEffect transition="in" filter="fade">
                                      <p:cBhvr>
                                        <p:cTn id="41" dur="500"/>
                                        <p:tgtEl>
                                          <p:spTgt spid="18">
                                            <p:txEl>
                                              <p:pRg st="0" end="0"/>
                                            </p:txEl>
                                          </p:spTgt>
                                        </p:tgtEl>
                                      </p:cBhvr>
                                    </p:animEffect>
                                  </p:childTnLst>
                                </p:cTn>
                              </p:par>
                              <p:par>
                                <p:cTn id="42" presetID="53" presetClass="entr" presetSubtype="16" fill="hold" grpId="0" nodeType="withEffect">
                                  <p:stCondLst>
                                    <p:cond delay="0"/>
                                  </p:stCondLst>
                                  <p:childTnLst>
                                    <p:set>
                                      <p:cBhvr>
                                        <p:cTn id="43" dur="1" fill="hold">
                                          <p:stCondLst>
                                            <p:cond delay="0"/>
                                          </p:stCondLst>
                                        </p:cTn>
                                        <p:tgtEl>
                                          <p:spTgt spid="18">
                                            <p:txEl>
                                              <p:pRg st="1" end="1"/>
                                            </p:txEl>
                                          </p:spTgt>
                                        </p:tgtEl>
                                        <p:attrNameLst>
                                          <p:attrName>style.visibility</p:attrName>
                                        </p:attrNameLst>
                                      </p:cBhvr>
                                      <p:to>
                                        <p:strVal val="visible"/>
                                      </p:to>
                                    </p:set>
                                    <p:anim calcmode="lin" valueType="num">
                                      <p:cBhvr>
                                        <p:cTn id="44" dur="500" fill="hold"/>
                                        <p:tgtEl>
                                          <p:spTgt spid="18">
                                            <p:txEl>
                                              <p:pRg st="1" end="1"/>
                                            </p:txEl>
                                          </p:spTgt>
                                        </p:tgtEl>
                                        <p:attrNameLst>
                                          <p:attrName>ppt_w</p:attrName>
                                        </p:attrNameLst>
                                      </p:cBhvr>
                                      <p:tavLst>
                                        <p:tav tm="0">
                                          <p:val>
                                            <p:fltVal val="0"/>
                                          </p:val>
                                        </p:tav>
                                        <p:tav tm="100000">
                                          <p:val>
                                            <p:strVal val="#ppt_w"/>
                                          </p:val>
                                        </p:tav>
                                      </p:tavLst>
                                    </p:anim>
                                    <p:anim calcmode="lin" valueType="num">
                                      <p:cBhvr>
                                        <p:cTn id="45" dur="500" fill="hold"/>
                                        <p:tgtEl>
                                          <p:spTgt spid="18">
                                            <p:txEl>
                                              <p:pRg st="1" end="1"/>
                                            </p:txEl>
                                          </p:spTgt>
                                        </p:tgtEl>
                                        <p:attrNameLst>
                                          <p:attrName>ppt_h</p:attrName>
                                        </p:attrNameLst>
                                      </p:cBhvr>
                                      <p:tavLst>
                                        <p:tav tm="0">
                                          <p:val>
                                            <p:fltVal val="0"/>
                                          </p:val>
                                        </p:tav>
                                        <p:tav tm="100000">
                                          <p:val>
                                            <p:strVal val="#ppt_h"/>
                                          </p:val>
                                        </p:tav>
                                      </p:tavLst>
                                    </p:anim>
                                    <p:animEffect transition="in" filter="fade">
                                      <p:cBhvr>
                                        <p:cTn id="46" dur="500"/>
                                        <p:tgtEl>
                                          <p:spTgt spid="18">
                                            <p:txEl>
                                              <p:pRg st="1" end="1"/>
                                            </p:txEl>
                                          </p:spTgt>
                                        </p:tgtEl>
                                      </p:cBhvr>
                                    </p:animEffect>
                                  </p:childTnLst>
                                </p:cTn>
                              </p:par>
                              <p:par>
                                <p:cTn id="47" presetID="53" presetClass="entr" presetSubtype="16" fill="hold" nodeType="withEffect">
                                  <p:stCondLst>
                                    <p:cond delay="0"/>
                                  </p:stCondLst>
                                  <p:childTnLst>
                                    <p:set>
                                      <p:cBhvr>
                                        <p:cTn id="48" dur="1" fill="hold">
                                          <p:stCondLst>
                                            <p:cond delay="0"/>
                                          </p:stCondLst>
                                        </p:cTn>
                                        <p:tgtEl>
                                          <p:spTgt spid="10"/>
                                        </p:tgtEl>
                                        <p:attrNameLst>
                                          <p:attrName>style.visibility</p:attrName>
                                        </p:attrNameLst>
                                      </p:cBhvr>
                                      <p:to>
                                        <p:strVal val="visible"/>
                                      </p:to>
                                    </p:set>
                                    <p:anim calcmode="lin" valueType="num">
                                      <p:cBhvr>
                                        <p:cTn id="49" dur="500" fill="hold"/>
                                        <p:tgtEl>
                                          <p:spTgt spid="10"/>
                                        </p:tgtEl>
                                        <p:attrNameLst>
                                          <p:attrName>ppt_w</p:attrName>
                                        </p:attrNameLst>
                                      </p:cBhvr>
                                      <p:tavLst>
                                        <p:tav tm="0">
                                          <p:val>
                                            <p:fltVal val="0"/>
                                          </p:val>
                                        </p:tav>
                                        <p:tav tm="100000">
                                          <p:val>
                                            <p:strVal val="#ppt_w"/>
                                          </p:val>
                                        </p:tav>
                                      </p:tavLst>
                                    </p:anim>
                                    <p:anim calcmode="lin" valueType="num">
                                      <p:cBhvr>
                                        <p:cTn id="50" dur="500" fill="hold"/>
                                        <p:tgtEl>
                                          <p:spTgt spid="10"/>
                                        </p:tgtEl>
                                        <p:attrNameLst>
                                          <p:attrName>ppt_h</p:attrName>
                                        </p:attrNameLst>
                                      </p:cBhvr>
                                      <p:tavLst>
                                        <p:tav tm="0">
                                          <p:val>
                                            <p:fltVal val="0"/>
                                          </p:val>
                                        </p:tav>
                                        <p:tav tm="100000">
                                          <p:val>
                                            <p:strVal val="#ppt_h"/>
                                          </p:val>
                                        </p:tav>
                                      </p:tavLst>
                                    </p:anim>
                                    <p:animEffect transition="in" filter="fade">
                                      <p:cBhvr>
                                        <p:cTn id="51" dur="500"/>
                                        <p:tgtEl>
                                          <p:spTgt spid="10"/>
                                        </p:tgtEl>
                                      </p:cBhvr>
                                    </p:animEffect>
                                  </p:childTnLst>
                                </p:cTn>
                              </p:par>
                              <p:par>
                                <p:cTn id="52" presetID="53" presetClass="entr" presetSubtype="16" fill="hold" nodeType="withEffect">
                                  <p:stCondLst>
                                    <p:cond delay="0"/>
                                  </p:stCondLst>
                                  <p:childTnLst>
                                    <p:set>
                                      <p:cBhvr>
                                        <p:cTn id="53" dur="1" fill="hold">
                                          <p:stCondLst>
                                            <p:cond delay="0"/>
                                          </p:stCondLst>
                                        </p:cTn>
                                        <p:tgtEl>
                                          <p:spTgt spid="11"/>
                                        </p:tgtEl>
                                        <p:attrNameLst>
                                          <p:attrName>style.visibility</p:attrName>
                                        </p:attrNameLst>
                                      </p:cBhvr>
                                      <p:to>
                                        <p:strVal val="visible"/>
                                      </p:to>
                                    </p:set>
                                    <p:anim calcmode="lin" valueType="num">
                                      <p:cBhvr>
                                        <p:cTn id="54" dur="500" fill="hold"/>
                                        <p:tgtEl>
                                          <p:spTgt spid="11"/>
                                        </p:tgtEl>
                                        <p:attrNameLst>
                                          <p:attrName>ppt_w</p:attrName>
                                        </p:attrNameLst>
                                      </p:cBhvr>
                                      <p:tavLst>
                                        <p:tav tm="0">
                                          <p:val>
                                            <p:fltVal val="0"/>
                                          </p:val>
                                        </p:tav>
                                        <p:tav tm="100000">
                                          <p:val>
                                            <p:strVal val="#ppt_w"/>
                                          </p:val>
                                        </p:tav>
                                      </p:tavLst>
                                    </p:anim>
                                    <p:anim calcmode="lin" valueType="num">
                                      <p:cBhvr>
                                        <p:cTn id="55" dur="500" fill="hold"/>
                                        <p:tgtEl>
                                          <p:spTgt spid="11"/>
                                        </p:tgtEl>
                                        <p:attrNameLst>
                                          <p:attrName>ppt_h</p:attrName>
                                        </p:attrNameLst>
                                      </p:cBhvr>
                                      <p:tavLst>
                                        <p:tav tm="0">
                                          <p:val>
                                            <p:fltVal val="0"/>
                                          </p:val>
                                        </p:tav>
                                        <p:tav tm="100000">
                                          <p:val>
                                            <p:strVal val="#ppt_h"/>
                                          </p:val>
                                        </p:tav>
                                      </p:tavLst>
                                    </p:anim>
                                    <p:animEffect transition="in" filter="fade">
                                      <p:cBhvr>
                                        <p:cTn id="5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P spid="16" grpId="0" build="p"/>
      <p:bldP spid="17" grpId="0" build="p"/>
      <p:bldP spid="18" grpId="0" build="p"/>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Les tablettes : Les prix / les marques</a:t>
            </a:r>
          </a:p>
        </p:txBody>
      </p:sp>
      <p:sp>
        <p:nvSpPr>
          <p:cNvPr id="12" name="ZoneTexte 11"/>
          <p:cNvSpPr txBox="1"/>
          <p:nvPr/>
        </p:nvSpPr>
        <p:spPr>
          <a:xfrm>
            <a:off x="675745" y="1270000"/>
            <a:ext cx="8993139" cy="923330"/>
          </a:xfrm>
          <a:prstGeom prst="rect">
            <a:avLst/>
          </a:prstGeom>
          <a:noFill/>
        </p:spPr>
        <p:txBody>
          <a:bodyPr wrap="square" rtlCol="0">
            <a:spAutoFit/>
          </a:bodyPr>
          <a:lstStyle/>
          <a:p>
            <a:r>
              <a:rPr lang="fr-FR" b="1" dirty="0"/>
              <a:t>Le marché des tablettes commence à se restreindre. En effet, s’il à été très actif au début des années 2010 , de moins en moins de constructeurs proposent des modèles de tablette. </a:t>
            </a:r>
          </a:p>
        </p:txBody>
      </p:sp>
      <p:pic>
        <p:nvPicPr>
          <p:cNvPr id="15" name="Imag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67504" y="5599902"/>
            <a:ext cx="1041862" cy="1126480"/>
          </a:xfrm>
          <a:prstGeom prst="rect">
            <a:avLst/>
          </a:prstGeom>
        </p:spPr>
      </p:pic>
      <p:sp>
        <p:nvSpPr>
          <p:cNvPr id="6" name="ZoneTexte 5"/>
          <p:cNvSpPr txBox="1"/>
          <p:nvPr/>
        </p:nvSpPr>
        <p:spPr>
          <a:xfrm>
            <a:off x="675745" y="2233354"/>
            <a:ext cx="8800407" cy="4524315"/>
          </a:xfrm>
          <a:prstGeom prst="rect">
            <a:avLst/>
          </a:prstGeom>
          <a:noFill/>
        </p:spPr>
        <p:txBody>
          <a:bodyPr wrap="square" rtlCol="0">
            <a:spAutoFit/>
          </a:bodyPr>
          <a:lstStyle/>
          <a:p>
            <a:r>
              <a:rPr lang="fr-FR" sz="1600" b="1" i="1" u="sng" dirty="0"/>
              <a:t>Puissance</a:t>
            </a:r>
            <a:r>
              <a:rPr lang="fr-FR" sz="1600" dirty="0"/>
              <a:t>: Sur les tablettes, la notion de puissance est moins marquée que sur un ordinateur. En général , elles proposent toutes le même processeur qui date de l’année de production. Ce facteur est donc moins déterminant. Concrètement, plus la tablette est récente, plus elle est puissante.</a:t>
            </a:r>
          </a:p>
          <a:p>
            <a:endParaRPr lang="fr-FR" sz="1600" dirty="0"/>
          </a:p>
          <a:p>
            <a:r>
              <a:rPr lang="fr-FR" sz="1600" b="1" i="1" u="sng" dirty="0"/>
              <a:t>Stockage</a:t>
            </a:r>
            <a:r>
              <a:rPr lang="fr-FR" sz="1600" dirty="0"/>
              <a:t> : C’est </a:t>
            </a:r>
            <a:r>
              <a:rPr lang="fr-FR" sz="1600" b="1" u="sng" dirty="0"/>
              <a:t>le</a:t>
            </a:r>
            <a:r>
              <a:rPr lang="fr-FR" sz="1600" dirty="0"/>
              <a:t> critère de sélection d’une tablette, c’est aussi souvent là que se joue le prix de l’équipement. Les capacités de stockage varient entre 32Go à plus de 250Go. Comme pour les ordinateurs, plus vous utiliserez des fonctions comme la vidéo et la photo, plus votre besoin de stockage sera grand. Je déconseille les tablettes avec 32Go dont la capacité de stockage est trop faible (moins de 20Go avec le système d’exploitation).</a:t>
            </a:r>
          </a:p>
          <a:p>
            <a:r>
              <a:rPr lang="fr-FR" sz="1600" dirty="0"/>
              <a:t>Certaines tablettes permettent d’augmenter la capacité de stockage par carte mémoire. Si vous avez un gros besoin de stockage, cela peut être intéressant car le stockage de la carte mémoire coute moins cher que le disque dur natif de la tablette. </a:t>
            </a:r>
          </a:p>
          <a:p>
            <a:endParaRPr lang="fr-FR" sz="1600" dirty="0"/>
          </a:p>
          <a:p>
            <a:r>
              <a:rPr lang="fr-FR" sz="1600" b="1" u="sng" dirty="0"/>
              <a:t>Connectivité</a:t>
            </a:r>
            <a:r>
              <a:rPr lang="fr-FR" sz="1600" dirty="0"/>
              <a:t> : Par défaut, toutes les tablettes sont équipées de Wifi. Certaines proposent aussi une connexion via le réseau mobile mais elles sont plus chères (attention aussi au coût opérateur télécom qui vient en plus). Elles sont également toutes équipées de caméra, haut-parleur et micro. De la qualité de ces derniers dépendra le prix.</a:t>
            </a:r>
          </a:p>
        </p:txBody>
      </p:sp>
    </p:spTree>
    <p:extLst>
      <p:ext uri="{BB962C8B-B14F-4D97-AF65-F5344CB8AC3E}">
        <p14:creationId xmlns:p14="http://schemas.microsoft.com/office/powerpoint/2010/main" val="4101775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Les tablettes : Les prix / les marques</a:t>
            </a:r>
          </a:p>
        </p:txBody>
      </p:sp>
      <p:sp>
        <p:nvSpPr>
          <p:cNvPr id="12" name="ZoneTexte 11"/>
          <p:cNvSpPr txBox="1"/>
          <p:nvPr/>
        </p:nvSpPr>
        <p:spPr>
          <a:xfrm>
            <a:off x="675745" y="1270000"/>
            <a:ext cx="8993139" cy="369332"/>
          </a:xfrm>
          <a:prstGeom prst="rect">
            <a:avLst/>
          </a:prstGeom>
          <a:noFill/>
        </p:spPr>
        <p:txBody>
          <a:bodyPr wrap="square" rtlCol="0">
            <a:spAutoFit/>
          </a:bodyPr>
          <a:lstStyle/>
          <a:p>
            <a:r>
              <a:rPr lang="fr-FR" b="1" dirty="0"/>
              <a:t>Quelques conseils supplémentaires …</a:t>
            </a:r>
          </a:p>
        </p:txBody>
      </p:sp>
      <p:pic>
        <p:nvPicPr>
          <p:cNvPr id="15" name="Imag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67504" y="5599902"/>
            <a:ext cx="1041862" cy="1126480"/>
          </a:xfrm>
          <a:prstGeom prst="rect">
            <a:avLst/>
          </a:prstGeom>
        </p:spPr>
      </p:pic>
      <p:sp>
        <p:nvSpPr>
          <p:cNvPr id="6" name="ZoneTexte 5"/>
          <p:cNvSpPr txBox="1"/>
          <p:nvPr/>
        </p:nvSpPr>
        <p:spPr>
          <a:xfrm>
            <a:off x="675745" y="1930400"/>
            <a:ext cx="8800407" cy="3693319"/>
          </a:xfrm>
          <a:prstGeom prst="rect">
            <a:avLst/>
          </a:prstGeom>
          <a:noFill/>
        </p:spPr>
        <p:txBody>
          <a:bodyPr wrap="square" rtlCol="0">
            <a:spAutoFit/>
          </a:bodyPr>
          <a:lstStyle/>
          <a:p>
            <a:r>
              <a:rPr lang="fr-FR" dirty="0"/>
              <a:t>Préférer l’achat de marques de constructeurs connus comme Apple et Samsung. </a:t>
            </a:r>
          </a:p>
          <a:p>
            <a:endParaRPr lang="fr-FR" dirty="0"/>
          </a:p>
          <a:p>
            <a:pPr marL="285750" indent="-285750">
              <a:buFont typeface="Arial" panose="020B0604020202020204" pitchFamily="34" charset="0"/>
              <a:buChar char="•"/>
            </a:pPr>
            <a:r>
              <a:rPr lang="fr-FR" dirty="0"/>
              <a:t>A l’instar des ordinateurs, certaines sont vendues avec un N° de support informatique (se renseigner auprès du vendeur).</a:t>
            </a:r>
          </a:p>
          <a:p>
            <a:pPr marL="285750" indent="-285750">
              <a:buFont typeface="Arial" panose="020B0604020202020204" pitchFamily="34" charset="0"/>
              <a:buChar char="•"/>
            </a:pPr>
            <a:r>
              <a:rPr lang="fr-FR" dirty="0"/>
              <a:t>Le leader du marché sur les tablettes reste Apple et son IPad. Si votre budget le permet, c’est un achat sécurisant qui permet d’avoir un équipement de qualité dans un environnement balisé. </a:t>
            </a:r>
          </a:p>
          <a:p>
            <a:pPr marL="285750" indent="-285750">
              <a:buFont typeface="Arial" panose="020B0604020202020204" pitchFamily="34" charset="0"/>
              <a:buChar char="•"/>
            </a:pPr>
            <a:r>
              <a:rPr lang="fr-FR" dirty="0"/>
              <a:t>Certains constructeur proposent des tablettes pour séniors plus faciles d’accès. Les prix restent élevés et souvent les possibilités sont restreintes. Toutefois si vous n’êtes pas du tout « à l’aise » en informatique, ce genre d’équipement peut être une première approche.</a:t>
            </a:r>
          </a:p>
          <a:p>
            <a:pPr marL="285750" indent="-285750">
              <a:buFont typeface="Arial" panose="020B0604020202020204" pitchFamily="34" charset="0"/>
              <a:buChar char="•"/>
            </a:pPr>
            <a:r>
              <a:rPr lang="fr-FR" dirty="0"/>
              <a:t>Les prix oscillent entre 350€ et plus de 1000€ pour les modèles haut de gamme de chez Apple (IPad Pro).</a:t>
            </a:r>
          </a:p>
        </p:txBody>
      </p:sp>
    </p:spTree>
    <p:extLst>
      <p:ext uri="{BB962C8B-B14F-4D97-AF65-F5344CB8AC3E}">
        <p14:creationId xmlns:p14="http://schemas.microsoft.com/office/powerpoint/2010/main" val="3284009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6" grpId="0"/>
    </p:bldLst>
  </p:timing>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371</TotalTime>
  <Words>1622</Words>
  <Application>Microsoft Office PowerPoint</Application>
  <PresentationFormat>Grand écran</PresentationFormat>
  <Paragraphs>99</Paragraphs>
  <Slides>14</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14</vt:i4>
      </vt:variant>
    </vt:vector>
  </HeadingPairs>
  <TitlesOfParts>
    <vt:vector size="19" baseType="lpstr">
      <vt:lpstr>Arial</vt:lpstr>
      <vt:lpstr>Trebuchet MS</vt:lpstr>
      <vt:lpstr>Wingdings</vt:lpstr>
      <vt:lpstr>Wingdings 3</vt:lpstr>
      <vt:lpstr>Facette</vt:lpstr>
      <vt:lpstr>Conseils sur l’achat d’équipements numériques</vt:lpstr>
      <vt:lpstr>Définir son besoin</vt:lpstr>
      <vt:lpstr>Quels sont les équipements proposés </vt:lpstr>
      <vt:lpstr>Les ordinateurs (Fixes ou portables)</vt:lpstr>
      <vt:lpstr>Les ordinateurs : Les prix / les marques</vt:lpstr>
      <vt:lpstr>Les ordinateurs : Les prix / les marques</vt:lpstr>
      <vt:lpstr>Les tablettes</vt:lpstr>
      <vt:lpstr>Les tablettes : Les prix / les marques</vt:lpstr>
      <vt:lpstr>Les tablettes : Les prix / les marques</vt:lpstr>
      <vt:lpstr>Les Smartphones</vt:lpstr>
      <vt:lpstr>Les smartphones: Les prix / les marques</vt:lpstr>
      <vt:lpstr>Les smartphones: Les prix / les marques</vt:lpstr>
      <vt:lpstr>Focus sur les magasins d’applications</vt:lpstr>
      <vt:lpstr>Fin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Formation sur l’installation des équipements informatiques à la maison</dc:title>
  <dc:creator>user1</dc:creator>
  <cp:lastModifiedBy>Emilie DA CRUZ</cp:lastModifiedBy>
  <cp:revision>37</cp:revision>
  <dcterms:created xsi:type="dcterms:W3CDTF">2019-06-11T08:02:24Z</dcterms:created>
  <dcterms:modified xsi:type="dcterms:W3CDTF">2019-09-06T13:00:19Z</dcterms:modified>
</cp:coreProperties>
</file>